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731" r:id="rId12"/>
  </p:sldMasterIdLst>
  <p:sldIdLst>
    <p:sldId id="293" r:id="rId14"/>
    <p:sldId id="294" r:id="rId15"/>
    <p:sldId id="295" r:id="rId16"/>
    <p:sldId id="311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24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2" r:id="rId34"/>
    <p:sldId id="313" r:id="rId35"/>
    <p:sldId id="314" r:id="rId36"/>
    <p:sldId id="315" r:id="rId37"/>
    <p:sldId id="316" r:id="rId38"/>
    <p:sldId id="317" r:id="rId39"/>
    <p:sldId id="326" r:id="rId40"/>
    <p:sldId id="327" r:id="rId41"/>
    <p:sldId id="318" r:id="rId42"/>
    <p:sldId id="319" r:id="rId43"/>
    <p:sldId id="325" r:id="rId44"/>
    <p:sldId id="328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1" userDrawn="1">
          <p15:clr>
            <a:srgbClr val="A4A3A4"/>
          </p15:clr>
        </p15:guide>
        <p15:guide id="2" pos="38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83603D"/>
    <a:srgbClr val="A77B4E"/>
    <a:srgbClr val="FFCE33"/>
    <a:srgbClr val="DB970B"/>
    <a:srgbClr val="F6B31A"/>
    <a:srgbClr val="DC9522"/>
    <a:srgbClr val="E2A845"/>
    <a:srgbClr val="DE9B2E"/>
    <a:srgbClr val="E8B64E"/>
    <a:srgbClr val="F4EFC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5453" autoAdjust="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104" y="172"/>
      </p:cViewPr>
      <p:guideLst>
        <p:guide orient="horz" pos="2151"/>
        <p:guide pos="38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2" Type="http://schemas.openxmlformats.org/officeDocument/2006/relationships/slideMaster" Target="slideMasters/slideMaster1.xml"></Relationship><Relationship Id="rId13" Type="http://schemas.openxmlformats.org/officeDocument/2006/relationships/theme" Target="theme/theme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27" Type="http://schemas.openxmlformats.org/officeDocument/2006/relationships/slide" Target="slides/slide14.xml"></Relationship><Relationship Id="rId28" Type="http://schemas.openxmlformats.org/officeDocument/2006/relationships/slide" Target="slides/slide15.xml"></Relationship><Relationship Id="rId29" Type="http://schemas.openxmlformats.org/officeDocument/2006/relationships/slide" Target="slides/slide16.xml"></Relationship><Relationship Id="rId30" Type="http://schemas.openxmlformats.org/officeDocument/2006/relationships/slide" Target="slides/slide17.xml"></Relationship><Relationship Id="rId31" Type="http://schemas.openxmlformats.org/officeDocument/2006/relationships/slide" Target="slides/slide18.xml"></Relationship><Relationship Id="rId32" Type="http://schemas.openxmlformats.org/officeDocument/2006/relationships/slide" Target="slides/slide19.xml"></Relationship><Relationship Id="rId33" Type="http://schemas.openxmlformats.org/officeDocument/2006/relationships/slide" Target="slides/slide20.xml"></Relationship><Relationship Id="rId34" Type="http://schemas.openxmlformats.org/officeDocument/2006/relationships/slide" Target="slides/slide21.xml"></Relationship><Relationship Id="rId35" Type="http://schemas.openxmlformats.org/officeDocument/2006/relationships/slide" Target="slides/slide22.xml"></Relationship><Relationship Id="rId36" Type="http://schemas.openxmlformats.org/officeDocument/2006/relationships/slide" Target="slides/slide23.xml"></Relationship><Relationship Id="rId37" Type="http://schemas.openxmlformats.org/officeDocument/2006/relationships/slide" Target="slides/slide24.xml"></Relationship><Relationship Id="rId38" Type="http://schemas.openxmlformats.org/officeDocument/2006/relationships/slide" Target="slides/slide25.xml"></Relationship><Relationship Id="rId39" Type="http://schemas.openxmlformats.org/officeDocument/2006/relationships/slide" Target="slides/slide26.xml"></Relationship><Relationship Id="rId40" Type="http://schemas.openxmlformats.org/officeDocument/2006/relationships/slide" Target="slides/slide27.xml"></Relationship><Relationship Id="rId41" Type="http://schemas.openxmlformats.org/officeDocument/2006/relationships/slide" Target="slides/slide28.xml"></Relationship><Relationship Id="rId42" Type="http://schemas.openxmlformats.org/officeDocument/2006/relationships/slide" Target="slides/slide29.xml"></Relationship><Relationship Id="rId43" Type="http://schemas.openxmlformats.org/officeDocument/2006/relationships/slide" Target="slides/slide30.xml"></Relationship><Relationship Id="rId44" Type="http://schemas.openxmlformats.org/officeDocument/2006/relationships/slide" Target="slides/slide31.xml"></Relationship><Relationship Id="rId45" Type="http://schemas.openxmlformats.org/officeDocument/2006/relationships/slide" Target="slides/slide32.xml"></Relationship><Relationship Id="rId46" Type="http://schemas.openxmlformats.org/officeDocument/2006/relationships/viewProps" Target="viewProps.xml"></Relationship><Relationship Id="rId4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629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223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6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866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5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9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22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3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aseline="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3737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96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preserve="1">
  <p:cSld>
    <p:bg>
      <p:bgPr>
        <a:solidFill>
          <a:srgbClr val="BFBFB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Footer Area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65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image" Target="../media/fImage540836141.jpeg"></Relationship><Relationship Id="rId2" Type="http://schemas.openxmlformats.org/officeDocument/2006/relationships/image" Target="../media/fImage68881628467.png"></Relationship><Relationship Id="rId3" Type="http://schemas.openxmlformats.org/officeDocument/2006/relationships/image" Target="../media/fImage44177636334.png"></Relationship><Relationship Id="rId4" Type="http://schemas.openxmlformats.org/officeDocument/2006/relationships/image" Target="../media/fImage39066646500.jpeg"></Relationship><Relationship Id="rId6" Type="http://schemas.openxmlformats.org/officeDocument/2006/relationships/image" Target="../media/fImage32693665724.png"></Relationship><Relationship Id="rId7" Type="http://schemas.openxmlformats.org/officeDocument/2006/relationships/image" Target="../media/fImage135477671478.png"></Relationship><Relationship Id="rId8" Type="http://schemas.openxmlformats.org/officeDocument/2006/relationships/image" Target="../media/fImage67853689358.png"></Relationship><Relationship Id="rId9" Type="http://schemas.openxmlformats.org/officeDocument/2006/relationships/image" Target="../media/fImage69463696962.png"></Relationship><Relationship Id="rId10" Type="http://schemas.openxmlformats.org/officeDocument/2006/relationships/image" Target="../media/fImage29972704464.png"></Relationship><Relationship Id="rId11" Type="http://schemas.openxmlformats.org/officeDocument/2006/relationships/image" Target="../media/fImage2274148541.png"></Relationship><Relationship Id="rId12" Type="http://schemas.openxmlformats.org/officeDocument/2006/relationships/image" Target="../media/fImage36804868467.png"></Relationship><Relationship Id="rId13" Type="http://schemas.openxmlformats.org/officeDocument/2006/relationships/image" Target="../media/fImage274754876334.png"></Relationship><Relationship Id="rId14" Type="http://schemas.openxmlformats.org/officeDocument/2006/relationships/slideLayout" Target="../slideLayouts/slideLayout2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404999819718.png"></Relationship><Relationship Id="rId3" Type="http://schemas.openxmlformats.org/officeDocument/2006/relationships/image" Target="../media/fImage383899829895.png"></Relationship><Relationship Id="rId4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2" Type="http://schemas.openxmlformats.org/officeDocument/2006/relationships/image" Target="../media/fImage399989835447.png"></Relationship><Relationship Id="rId3" Type="http://schemas.openxmlformats.org/officeDocument/2006/relationships/image" Target="../media/fImage611539841726.png"></Relationship><Relationship Id="rId4" Type="http://schemas.openxmlformats.org/officeDocument/2006/relationships/slideLayout" Target="../slideLayouts/slideLayout2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image" Target="../media/fImage8659094641.jpeg"></Relationship><Relationship Id="rId2" Type="http://schemas.openxmlformats.org/officeDocument/2006/relationships/slideLayout" Target="../slideLayouts/slideLayout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image" Target="../media/fImage817524886500.png"></Relationship><Relationship Id="rId2" Type="http://schemas.openxmlformats.org/officeDocument/2006/relationships/image" Target="../media/fImage464064899169.png"></Relationship><Relationship Id="rId3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image" Target="../media/fImage1150484905724.png"></Relationship><Relationship Id="rId2" Type="http://schemas.openxmlformats.org/officeDocument/2006/relationships/slideLayout" Target="../slideLayouts/slideLayout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image" Target="../media/fImage338054911478.png"></Relationship><Relationship Id="rId2" Type="http://schemas.openxmlformats.org/officeDocument/2006/relationships/image" Target="../media/fImage54714929358.png"></Relationship><Relationship Id="rId3" Type="http://schemas.openxmlformats.org/officeDocument/2006/relationships/image" Target="../media/fImage51464936962.png"></Relationship><Relationship Id="rId4" Type="http://schemas.openxmlformats.org/officeDocument/2006/relationships/image" Target="../media/fImage106564944464.png"></Relationship><Relationship Id="rId5" Type="http://schemas.openxmlformats.org/officeDocument/2006/relationships/image" Target="../media/fImage138044955705.png"></Relationship><Relationship Id="rId6" Type="http://schemas.openxmlformats.org/officeDocument/2006/relationships/image" Target="../media/fImage54244968145.png"></Relationship><Relationship Id="rId7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image" Target="../media/fImage3983034973281.png"></Relationship><Relationship Id="rId2" Type="http://schemas.openxmlformats.org/officeDocument/2006/relationships/image" Target="../media/fImage3087014986827.png"></Relationship><Relationship Id="rId3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image" Target="../media/fImage772974999961.png"></Relationship><Relationship Id="rId2" Type="http://schemas.openxmlformats.org/officeDocument/2006/relationships/image" Target="../media/fImage247161500491.png"></Relationship><Relationship Id="rId3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image" Target="../media/fImage3196365012995.png"></Relationship><Relationship Id="rId2" Type="http://schemas.openxmlformats.org/officeDocument/2006/relationships/image" Target="../media/fImage3248855021942.png"></Relationship><Relationship Id="rId3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image" Target="../media/fImage3183318224827.png"></Relationship><Relationship Id="rId2" Type="http://schemas.openxmlformats.org/officeDocument/2006/relationships/image" Target="../media/fImage1053728235436.png"></Relationship><Relationship Id="rId3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image" Target="../media/fImage206849335705.png"></Relationship><Relationship Id="rId2" Type="http://schemas.openxmlformats.org/officeDocument/2006/relationships/image" Target="../media/fImage406069348145.png"></Relationship><Relationship Id="rId3" Type="http://schemas.openxmlformats.org/officeDocument/2006/relationships/image" Target="../media/fImage1235119353281.png"></Relationship><Relationship Id="rId4" Type="http://schemas.openxmlformats.org/officeDocument/2006/relationships/slideLayout" Target="../slideLayouts/slideLayout2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image" Target="../media/fImage916198242391.png"></Relationship><Relationship Id="rId2" Type="http://schemas.openxmlformats.org/officeDocument/2006/relationships/image" Target="../media/fImage458768254604.png"></Relationship><Relationship Id="rId3" Type="http://schemas.openxmlformats.org/officeDocument/2006/relationships/image" Target="../media/fImage742728263902.png"></Relationship><Relationship Id="rId4" Type="http://schemas.openxmlformats.org/officeDocument/2006/relationships/slideLayout" Target="../slideLayouts/slideLayout2.xml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331169827153.png"></Relationship><Relationship Id="rId3" Type="http://schemas.openxmlformats.org/officeDocument/2006/relationships/image" Target="../media/fImage234689828292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973178292382.png"></Relationship><Relationship Id="rId3" Type="http://schemas.openxmlformats.org/officeDocument/2006/relationships/image" Target="../media/fImage517168307421.png"></Relationship><Relationship Id="rId4" Type="http://schemas.openxmlformats.org/officeDocument/2006/relationships/image" Target="../media/fImage5451368318716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image" Target="../media/fImage845049478467.jpeg"></Relationship><Relationship Id="rId2" Type="http://schemas.openxmlformats.org/officeDocument/2006/relationships/slideLayout" Target="../slideLayouts/slideLayout2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image" Target="../media/fImage1459598116334.png"></Relationship><Relationship Id="rId2" Type="http://schemas.openxmlformats.org/officeDocument/2006/relationships/image" Target="../media/fImage2303298126500.png"></Relationship><Relationship Id="rId3" Type="http://schemas.openxmlformats.org/officeDocument/2006/relationships/slideLayout" Target="../slideLayouts/slideLayout2.xml"></Relationship></Relationships>
</file>

<file path=ppt/slides/_rels/slide25.xml.rels><?xml version="1.0" encoding="UTF-8"?>
<Relationships xmlns="http://schemas.openxmlformats.org/package/2006/relationships"><Relationship Id="rId1" Type="http://schemas.openxmlformats.org/officeDocument/2006/relationships/image" Target="../media/fImage716428139169.png"></Relationship><Relationship Id="rId2" Type="http://schemas.openxmlformats.org/officeDocument/2006/relationships/image" Target="../media/fImage1061698145724.png"></Relationship><Relationship Id="rId3" Type="http://schemas.openxmlformats.org/officeDocument/2006/relationships/slideLayout" Target="../slideLayouts/slideLayout2.xml"></Relationship></Relationships>
</file>

<file path=ppt/slides/_rels/slide26.xml.rels><?xml version="1.0" encoding="UTF-8"?>
<Relationships xmlns="http://schemas.openxmlformats.org/package/2006/relationships"><Relationship Id="rId1" Type="http://schemas.openxmlformats.org/officeDocument/2006/relationships/image" Target="../media/fImage1276808151478.png"></Relationship><Relationship Id="rId2" Type="http://schemas.openxmlformats.org/officeDocument/2006/relationships/slideLayout" Target="../slideLayouts/slideLayout2.xml"></Relationship></Relationships>
</file>

<file path=ppt/slides/_rels/slide2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290159439358.png"></Relationship></Relationships>
</file>

<file path=ppt/slides/_rels/slide2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192589446962.png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image" Target="../media/fImage1694148184464.png"></Relationship><Relationship Id="rId2" Type="http://schemas.openxmlformats.org/officeDocument/2006/relationships/image" Target="../media/fImage1535168195705.png"></Relationship><Relationship Id="rId3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image" Target="../media/fImage550399366827.png"></Relationship><Relationship Id="rId3" Type="http://schemas.openxmlformats.org/officeDocument/2006/relationships/image" Target="../media/fImage2081389379961.png"></Relationship><Relationship Id="rId4" Type="http://schemas.openxmlformats.org/officeDocument/2006/relationships/slideLayout" Target="../slideLayouts/slideLayout2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image" Target="../media/fImage1873948208145.png"></Relationship><Relationship Id="rId2" Type="http://schemas.openxmlformats.org/officeDocument/2006/relationships/image" Target="../media/fImage792138213281.png"></Relationship><Relationship Id="rId3" Type="http://schemas.openxmlformats.org/officeDocument/2006/relationships/slideLayout" Target="../slideLayouts/slideLayout2.xml"></Relationship></Relationships>
</file>

<file path=ppt/slides/_rels/slide31.xml.rels><?xml version="1.0" encoding="UTF-8"?>
<Relationships xmlns="http://schemas.openxmlformats.org/package/2006/relationships"><Relationship Id="rId2" Type="http://schemas.openxmlformats.org/officeDocument/2006/relationships/image" Target="../media/fImage983649486827.jpeg"></Relationship><Relationship Id="rId3" Type="http://schemas.openxmlformats.org/officeDocument/2006/relationships/slideLayout" Target="../slideLayouts/slideLayout2.xml"></Relationship></Relationships>
</file>

<file path=ppt/slides/_rels/slide3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3287771008491.png"></Relationship><Relationship Id="rId3" Type="http://schemas.openxmlformats.org/officeDocument/2006/relationships/image" Target="../media/fImage6572510092995.png"></Relationship><Relationship Id="rId4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838949391942.png"></Relationship><Relationship Id="rId3" Type="http://schemas.openxmlformats.org/officeDocument/2006/relationships/image" Target="../media/fImage763549404827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fImage484339665436.png"></Relationship><Relationship Id="rId3" Type="http://schemas.openxmlformats.org/officeDocument/2006/relationships/image" Target="../media/fImage273349672391.pn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image" Target="../media/fImage640329684604.png"></Relationship><Relationship Id="rId3" Type="http://schemas.openxmlformats.org/officeDocument/2006/relationships/image" Target="../media/fImage783569693902.png"></Relationship><Relationship Id="rId4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98395970153.png"></Relationship><Relationship Id="rId3" Type="http://schemas.openxmlformats.org/officeDocument/2006/relationships/image" Target="../media/fImage51668971292.jpe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fImage502799742382.png"></Relationship><Relationship Id="rId3" Type="http://schemas.openxmlformats.org/officeDocument/2006/relationships/image" Target="../media/fImage546949757421.png"></Relationship><Relationship Id="rId4" Type="http://schemas.openxmlformats.org/officeDocument/2006/relationships/image" Target="../media/fImage671379768716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>
            <a:grpSpLocks/>
          </p:cNvGrpSpPr>
          <p:nvPr/>
        </p:nvGrpSpPr>
        <p:grpSpPr>
          <a:xfrm rot="0">
            <a:off x="592455" y="286385"/>
            <a:ext cx="11303635" cy="6462395"/>
            <a:chOff x="592455" y="286385"/>
            <a:chExt cx="11303635" cy="6462395"/>
          </a:xfrm>
        </p:grpSpPr>
        <p:grpSp>
          <p:nvGrpSpPr>
            <p:cNvPr id="3" name="그룹 2"/>
            <p:cNvGrpSpPr>
              <a:grpSpLocks/>
            </p:cNvGrpSpPr>
            <p:nvPr/>
          </p:nvGrpSpPr>
          <p:grpSpPr>
            <a:xfrm rot="0">
              <a:off x="592455" y="1833880"/>
              <a:ext cx="11303635" cy="4914900"/>
              <a:chOff x="592455" y="1833880"/>
              <a:chExt cx="11303635" cy="4914900"/>
            </a:xfrm>
          </p:grpSpPr>
          <p:sp>
            <p:nvSpPr>
              <p:cNvPr id="58" name="모서리가 둥근 직사각형 57"/>
              <p:cNvSpPr>
                <a:spLocks/>
              </p:cNvSpPr>
              <p:nvPr/>
            </p:nvSpPr>
            <p:spPr>
              <a:xfrm rot="900000">
                <a:off x="10845165" y="4124325"/>
                <a:ext cx="1052195" cy="8775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</p:txBody>
          </p:sp>
          <p:sp>
            <p:nvSpPr>
              <p:cNvPr id="59" name="모서리가 둥근 직사각형 58"/>
              <p:cNvSpPr>
                <a:spLocks/>
              </p:cNvSpPr>
              <p:nvPr/>
            </p:nvSpPr>
            <p:spPr>
              <a:xfrm rot="21180000">
                <a:off x="592455" y="1833880"/>
                <a:ext cx="1052195" cy="8775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</p:txBody>
          </p:sp>
          <p:sp>
            <p:nvSpPr>
              <p:cNvPr id="60" name="모서리가 둥근 직사각형 59"/>
              <p:cNvSpPr>
                <a:spLocks/>
              </p:cNvSpPr>
              <p:nvPr/>
            </p:nvSpPr>
            <p:spPr>
              <a:xfrm rot="360000" flipH="1">
                <a:off x="7995285" y="5872480"/>
                <a:ext cx="3510915" cy="87757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</p:txBody>
          </p:sp>
          <p:sp>
            <p:nvSpPr>
              <p:cNvPr id="61" name="모서리가 둥근 직사각형 60"/>
              <p:cNvSpPr>
                <a:spLocks/>
              </p:cNvSpPr>
              <p:nvPr/>
            </p:nvSpPr>
            <p:spPr>
              <a:xfrm rot="21180000">
                <a:off x="605790" y="5826125"/>
                <a:ext cx="3510915" cy="87757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</p:txBody>
          </p:sp>
        </p:grpSp>
        <p:sp>
          <p:nvSpPr>
            <p:cNvPr id="19" name="자유형 18"/>
            <p:cNvSpPr>
              <a:spLocks/>
            </p:cNvSpPr>
            <p:nvPr/>
          </p:nvSpPr>
          <p:spPr>
            <a:xfrm rot="0">
              <a:off x="650240" y="286385"/>
              <a:ext cx="10837545" cy="6262370"/>
            </a:xfrm>
            <a:custGeom>
              <a:gdLst>
                <a:gd fmla="*/ 256142 w 10836402" name="TX0"/>
                <a:gd fmla="*/ 0 h 6261102" name="TY0"/>
                <a:gd fmla="*/ 10580258 w 10836402" name="TX1"/>
                <a:gd fmla="*/ 0 h 6261102" name="TY1"/>
                <a:gd fmla="*/ 10836400 w 10836402" name="TX2"/>
                <a:gd fmla="*/ 256142 h 6261102" name="TY2"/>
                <a:gd fmla="*/ 10836400 w 10836402" name="TX3"/>
                <a:gd fmla="*/ 6004958 h 6261102" name="TY3"/>
                <a:gd fmla="*/ 10580258 w 10836402" name="TX4"/>
                <a:gd fmla="*/ 6261100 h 6261102" name="TY4"/>
                <a:gd fmla="*/ 256142 w 10836402" name="TX5"/>
                <a:gd fmla="*/ 6261100 h 6261102" name="TY5"/>
                <a:gd fmla="*/ 0 w 10836402" name="TX6"/>
                <a:gd fmla="*/ 6004958 h 6261102" name="TY6"/>
                <a:gd fmla="*/ 0 w 10836402" name="TX7"/>
                <a:gd fmla="*/ 4314765 h 6261102" name="TY7"/>
                <a:gd fmla="*/ 102126 w 10836402" name="TX8"/>
                <a:gd fmla="*/ 4314765 h 6261102" name="TY8"/>
                <a:gd fmla="*/ 279236 w 10836402" name="TX9"/>
                <a:gd fmla="*/ 4137655 h 6261102" name="TY9"/>
                <a:gd fmla="*/ 279236 w 10836402" name="TX10"/>
                <a:gd fmla="*/ 2123445 h 6261102" name="TY10"/>
                <a:gd fmla="*/ 102126 w 10836402" name="TX11"/>
                <a:gd fmla="*/ 1946335 h 6261102" name="TY11"/>
                <a:gd fmla="*/ 0 w 10836402" name="TX12"/>
                <a:gd fmla="*/ 1946335 h 6261102" name="TY12"/>
                <a:gd fmla="*/ 0 w 10836402" name="TX13"/>
                <a:gd fmla="*/ 256142 h 6261102" name="TY13"/>
                <a:gd fmla="*/ 256142 w 10836402" name="TX14"/>
                <a:gd fmla="*/ 0 h 626110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2" h="6261102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>
                    <a:lumMod val="85000"/>
                    <a:lumOff val="15000"/>
                  </a:schemeClr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5400000">
              <a:off x="10470515" y="3248660"/>
              <a:ext cx="2369820" cy="3378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 rot="0">
              <a:off x="5712460" y="286385"/>
              <a:ext cx="633095" cy="626237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21" name="양쪽 모서리가 둥근 사각형 20"/>
            <p:cNvSpPr>
              <a:spLocks/>
            </p:cNvSpPr>
            <p:nvPr/>
          </p:nvSpPr>
          <p:spPr>
            <a:xfrm rot="16200000">
              <a:off x="4134485" y="3251835"/>
              <a:ext cx="3728720" cy="3314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62" name="직사각형 61"/>
            <p:cNvSpPr>
              <a:spLocks/>
            </p:cNvSpPr>
            <p:nvPr/>
          </p:nvSpPr>
          <p:spPr>
            <a:xfrm rot="0">
              <a:off x="6249035" y="481965"/>
              <a:ext cx="4870450" cy="586613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sp>
          <p:nvSpPr>
            <p:cNvPr id="57" name="사다리꼴 56"/>
            <p:cNvSpPr>
              <a:spLocks/>
            </p:cNvSpPr>
            <p:nvPr/>
          </p:nvSpPr>
          <p:spPr>
            <a:xfrm rot="5400000">
              <a:off x="4156075" y="2202815"/>
              <a:ext cx="6262370" cy="2430145"/>
            </a:xfrm>
            <a:prstGeom prst="trapezoid">
              <a:avLst>
                <a:gd name="adj" fmla="val 8267"/>
              </a:avLst>
            </a:prstGeom>
            <a:solidFill>
              <a:schemeClr val="tx1"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HY견고딕" charset="0"/>
                <a:ea typeface="HY견고딕" charset="0"/>
              </a:endParaRPr>
            </a:p>
          </p:txBody>
        </p:sp>
        <p:grpSp>
          <p:nvGrpSpPr>
            <p:cNvPr id="2" name="그룹 1"/>
            <p:cNvGrpSpPr>
              <a:grpSpLocks/>
            </p:cNvGrpSpPr>
            <p:nvPr/>
          </p:nvGrpSpPr>
          <p:grpSpPr>
            <a:xfrm rot="0">
              <a:off x="5904865" y="493395"/>
              <a:ext cx="5209540" cy="5866130"/>
              <a:chOff x="5904865" y="493395"/>
              <a:chExt cx="5209540" cy="5866130"/>
            </a:xfrm>
          </p:grpSpPr>
          <p:sp>
            <p:nvSpPr>
              <p:cNvPr id="47" name="직사각형 46"/>
              <p:cNvSpPr>
                <a:spLocks/>
              </p:cNvSpPr>
              <p:nvPr/>
            </p:nvSpPr>
            <p:spPr>
              <a:xfrm rot="0">
                <a:off x="6243955" y="493395"/>
                <a:ext cx="4870450" cy="5866130"/>
              </a:xfrm>
              <a:prstGeom prst="rect"/>
              <a:solidFill>
                <a:schemeClr val="bg1"/>
              </a:solidFill>
              <a:ln>
                <a:noFill/>
                <a:prstDash/>
              </a:ln>
              <a:effectLst>
                <a:outerShdw sx="100000" sy="100000" blurRad="50800" dist="38100" dir="2700000" rotWithShape="0" algn="tl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rPr>
                  <a:t>보 유 기 술  </a:t>
                </a:r>
                <a:r>
                  <a: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rPr>
                  <a:t> </a:t>
                </a:r>
                <a:r>
                  <a: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rPr>
                  <a:t>및  </a:t>
                </a:r>
                <a:r>
                  <a: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rPr>
                  <a:t> 능</a:t>
                </a:r>
                <a:r>
                  <a: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rPr>
                  <a:t>력</a:t>
                </a: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HY견고딕" charset="0"/>
                  <a:ea typeface="HY견고딕" charset="0"/>
                </a:endParaRPr>
              </a:p>
            </p:txBody>
          </p:sp>
          <p:grpSp>
            <p:nvGrpSpPr>
              <p:cNvPr id="48" name="그룹 47"/>
              <p:cNvGrpSpPr>
                <a:grpSpLocks/>
              </p:cNvGrpSpPr>
              <p:nvPr/>
            </p:nvGrpSpPr>
            <p:grpSpPr>
              <a:xfrm rot="0">
                <a:off x="5904865" y="2102485"/>
                <a:ext cx="577215" cy="137795"/>
                <a:chOff x="5904865" y="2102485"/>
                <a:chExt cx="577215" cy="137795"/>
              </a:xfrm>
            </p:grpSpPr>
            <p:sp>
              <p:nvSpPr>
                <p:cNvPr id="49" name="타원 48"/>
                <p:cNvSpPr>
                  <a:spLocks/>
                </p:cNvSpPr>
                <p:nvPr/>
              </p:nvSpPr>
              <p:spPr>
                <a:xfrm rot="0">
                  <a:off x="6344285" y="2102485"/>
                  <a:ext cx="137795" cy="137795"/>
                </a:xfrm>
                <a:prstGeom prst="ellipse"/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0" name="타원 49"/>
                <p:cNvSpPr>
                  <a:spLocks/>
                </p:cNvSpPr>
                <p:nvPr/>
              </p:nvSpPr>
              <p:spPr>
                <a:xfrm rot="0">
                  <a:off x="5904865" y="2102485"/>
                  <a:ext cx="137795" cy="137795"/>
                </a:xfrm>
                <a:prstGeom prst="ellipse"/>
                <a:solidFill>
                  <a:srgbClr val="83603D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1" name="직사각형 50"/>
                <p:cNvSpPr>
                  <a:spLocks/>
                </p:cNvSpPr>
                <p:nvPr/>
              </p:nvSpPr>
              <p:spPr>
                <a:xfrm rot="0">
                  <a:off x="5950585" y="2142490"/>
                  <a:ext cx="462915" cy="51435"/>
                </a:xfrm>
                <a:prstGeom prst="rect"/>
                <a:gradFill rotWithShape="1">
                  <a:gsLst>
                    <a:gs pos="0">
                      <a:schemeClr val="bg1">
                        <a:satMod val="115000"/>
                        <a:shade val="30000"/>
                      </a:schemeClr>
                    </a:gs>
                    <a:gs pos="50000">
                      <a:schemeClr val="bg1">
                        <a:satMod val="115000"/>
                        <a:shade val="67500"/>
                      </a:schemeClr>
                    </a:gs>
                    <a:gs pos="100000">
                      <a:schemeClr val="bg1">
                        <a:satMod val="115000"/>
                        <a:shade val="10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  <p:grpSp>
            <p:nvGrpSpPr>
              <p:cNvPr id="52" name="그룹 51"/>
              <p:cNvGrpSpPr>
                <a:grpSpLocks/>
              </p:cNvGrpSpPr>
              <p:nvPr/>
            </p:nvGrpSpPr>
            <p:grpSpPr>
              <a:xfrm rot="0">
                <a:off x="5904865" y="4497070"/>
                <a:ext cx="576580" cy="137160"/>
                <a:chOff x="5904865" y="4497070"/>
                <a:chExt cx="576580" cy="137160"/>
              </a:xfrm>
            </p:grpSpPr>
            <p:sp>
              <p:nvSpPr>
                <p:cNvPr id="53" name="타원 52"/>
                <p:cNvSpPr>
                  <a:spLocks/>
                </p:cNvSpPr>
                <p:nvPr/>
              </p:nvSpPr>
              <p:spPr>
                <a:xfrm rot="0">
                  <a:off x="6344285" y="4497070"/>
                  <a:ext cx="137795" cy="137795"/>
                </a:xfrm>
                <a:prstGeom prst="ellipse"/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4" name="타원 53"/>
                <p:cNvSpPr>
                  <a:spLocks/>
                </p:cNvSpPr>
                <p:nvPr/>
              </p:nvSpPr>
              <p:spPr>
                <a:xfrm rot="0">
                  <a:off x="5904865" y="4497070"/>
                  <a:ext cx="137795" cy="137795"/>
                </a:xfrm>
                <a:prstGeom prst="ellipse"/>
                <a:solidFill>
                  <a:srgbClr val="83603D"/>
                </a:soli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  <p:sp>
              <p:nvSpPr>
                <p:cNvPr id="55" name="직사각형 54"/>
                <p:cNvSpPr>
                  <a:spLocks/>
                </p:cNvSpPr>
                <p:nvPr/>
              </p:nvSpPr>
              <p:spPr>
                <a:xfrm rot="0">
                  <a:off x="5950585" y="4537710"/>
                  <a:ext cx="462915" cy="51435"/>
                </a:xfrm>
                <a:prstGeom prst="rect"/>
                <a:gradFill rotWithShape="1">
                  <a:gsLst>
                    <a:gs pos="0">
                      <a:schemeClr val="bg1">
                        <a:satMod val="115000"/>
                        <a:shade val="30000"/>
                      </a:schemeClr>
                    </a:gs>
                    <a:gs pos="50000">
                      <a:schemeClr val="bg1">
                        <a:satMod val="115000"/>
                        <a:shade val="67500"/>
                      </a:schemeClr>
                    </a:gs>
                    <a:gs pos="100000">
                      <a:schemeClr val="bg1">
                        <a:satMod val="115000"/>
                        <a:shade val="100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numCol="1" vert="horz" anchor="ctr">
                  <a:noAutofit/>
                </a:bodyPr>
                <a:lstStyle/>
                <a:p>
                  <a:pPr marL="0" indent="0" algn="ctr" fontAlgn="auto" defTabSz="914400" ea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 cap="none" b="0" strike="noStrike">
                    <a:solidFill>
                      <a:schemeClr val="tx1"/>
                    </a:solidFill>
                    <a:latin typeface="HY견고딕" charset="0"/>
                    <a:ea typeface="HY견고딕" charset="0"/>
                  </a:endParaRPr>
                </a:p>
              </p:txBody>
            </p:sp>
          </p:grpSp>
        </p:grpSp>
      </p:grpSp>
      <p:sp>
        <p:nvSpPr>
          <p:cNvPr id="63" name="직사각형 62"/>
          <p:cNvSpPr>
            <a:spLocks/>
          </p:cNvSpPr>
          <p:nvPr/>
        </p:nvSpPr>
        <p:spPr>
          <a:xfrm rot="0">
            <a:off x="1240790" y="977900"/>
            <a:ext cx="4038600" cy="5075555"/>
          </a:xfrm>
          <a:prstGeom prst="rect"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cap="none" i="1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프로젝트 </a:t>
            </a:r>
            <a:r>
              <a:rPr lang="ko-KR" altLang="ko-KR" sz="2400" cap="none" i="1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포</a:t>
            </a:r>
            <a:r>
              <a:rPr lang="ko-KR" altLang="ko-KR" sz="2400" cap="none" i="1" b="0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트폴리오</a:t>
            </a:r>
            <a:endParaRPr lang="ko-KR" altLang="en-US" sz="2400" cap="none" i="1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1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.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 영화 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커뮤니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티</a:t>
            </a:r>
            <a:endParaRPr lang="ko-KR" altLang="en-US" sz="2400" cap="none" i="1" b="1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0" strike="noStrike">
              <a:solidFill>
                <a:schemeClr val="tx1">
                  <a:lumMod val="95000"/>
                  <a:lumOff val="5000"/>
                </a:schemeClr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2. 펀딩어플리케이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션</a:t>
            </a:r>
            <a:endParaRPr lang="ko-KR" altLang="en-US" sz="2400" cap="none" i="1" b="1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1" strike="noStrike">
              <a:solidFill>
                <a:schemeClr val="tx1">
                  <a:lumMod val="95000"/>
                  <a:lumOff val="5000"/>
                </a:schemeClr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3.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 비품 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재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고 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관</a:t>
            </a:r>
            <a:r>
              <a:rPr lang="ko-KR" altLang="ko-KR" sz="2400" cap="none" i="1" b="1" strike="noStrike">
                <a:solidFill>
                  <a:schemeClr val="bg1"/>
                </a:solidFill>
                <a:latin typeface="나눔고딕 ExtraBold" charset="0"/>
                <a:ea typeface="나눔고딕 ExtraBold" charset="0"/>
              </a:rPr>
              <a:t>리 앱,웹</a:t>
            </a:r>
            <a:endParaRPr lang="ko-KR" altLang="en-US" sz="2400" cap="none" i="1" b="1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cap="none" i="1" b="0" strike="noStrike">
              <a:solidFill>
                <a:schemeClr val="bg1"/>
              </a:solidFill>
              <a:latin typeface="나눔고딕 ExtraBold" charset="0"/>
              <a:ea typeface="나눔고딕 ExtraBold" charset="0"/>
            </a:endParaRPr>
          </a:p>
          <a:p>
            <a:pPr marL="0" indent="0" algn="ctr" fontAlgn="auto" defTabSz="914400" ea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2400" cap="none" i="1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지원</a:t>
            </a:r>
            <a:r>
              <a:rPr lang="ko-KR" altLang="ko-KR" sz="2400" cap="none" i="1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자 </a:t>
            </a:r>
            <a:r>
              <a:rPr lang="ko-KR" altLang="ko-KR" sz="2400" cap="none" i="1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마민</a:t>
            </a:r>
            <a:r>
              <a:rPr lang="ko-KR" altLang="ko-KR" sz="2400" cap="none" i="1" b="0" strike="noStrike">
                <a:solidFill>
                  <a:schemeClr val="tx1"/>
                </a:solidFill>
                <a:latin typeface="나눔고딕 ExtraBold" charset="0"/>
                <a:ea typeface="나눔고딕 ExtraBold" charset="0"/>
              </a:rPr>
              <a:t>수</a:t>
            </a:r>
            <a:endParaRPr lang="ko-KR" altLang="en-US" sz="1000" cap="none" b="0" strike="noStrike">
              <a:solidFill>
                <a:schemeClr val="tx1"/>
              </a:solidFill>
              <a:latin typeface="나눔고딕 ExtraBold" charset="0"/>
              <a:ea typeface="나눔고딕 ExtraBold" charset="0"/>
            </a:endParaRPr>
          </a:p>
        </p:txBody>
      </p:sp>
      <p:pic>
        <p:nvPicPr>
          <p:cNvPr id="64" name="그림 1" descr="C:/Users/it/AppData/Roaming/PolarisOffice/ETemp/11376_14732656/fImage540836141.jpeg"/>
          <p:cNvPicPr>
            <a:picLocks noChangeAspect="1"/>
          </p:cNvPicPr>
          <p:nvPr/>
        </p:nvPicPr>
        <p:blipFill rotWithShape="1">
          <a:blip r:embed="rId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923530" y="2078355"/>
            <a:ext cx="1193165" cy="1076960"/>
          </a:xfrm>
          <a:prstGeom prst="rect"/>
          <a:noFill/>
        </p:spPr>
      </p:pic>
      <p:pic>
        <p:nvPicPr>
          <p:cNvPr id="65" name="그림 2" descr="C:/Users/it/AppData/Roaming/PolarisOffice/ETemp/11376_14732656/fImage6888162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61125" y="1863090"/>
            <a:ext cx="1372235" cy="1372870"/>
          </a:xfrm>
          <a:prstGeom prst="rect"/>
          <a:noFill/>
        </p:spPr>
      </p:pic>
      <p:pic>
        <p:nvPicPr>
          <p:cNvPr id="66" name="그림 3" descr="C:/Users/it/AppData/Roaming/PolarisOffice/ETemp/11376_14732656/fImage4417763633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504940" y="4650105"/>
            <a:ext cx="1471295" cy="1407795"/>
          </a:xfrm>
          <a:prstGeom prst="rect"/>
          <a:noFill/>
        </p:spPr>
      </p:pic>
      <p:pic>
        <p:nvPicPr>
          <p:cNvPr id="67" name="그림 4" descr="C:/Users/it/AppData/Roaming/PolarisOffice/ETemp/11376_14732656/fImage39066646500.jpe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6406515" y="1173480"/>
            <a:ext cx="1873885" cy="800735"/>
          </a:xfrm>
          <a:prstGeom prst="rect"/>
          <a:noFill/>
        </p:spPr>
      </p:pic>
      <p:pic>
        <p:nvPicPr>
          <p:cNvPr id="69" name="그림 6" descr="C:/Users/it/AppData/Roaming/PolarisOffice/ETemp/11376_14732656/fImage32693665724.pn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860915" y="1066165"/>
            <a:ext cx="1202690" cy="1114425"/>
          </a:xfrm>
          <a:prstGeom prst="rect"/>
          <a:noFill/>
        </p:spPr>
      </p:pic>
      <p:pic>
        <p:nvPicPr>
          <p:cNvPr id="70" name="그림 7" descr="C:/Users/it/AppData/Roaming/PolarisOffice/ETemp/11376_14732656/fImage135477671478.pn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444990" y="1960245"/>
            <a:ext cx="1250315" cy="1313180"/>
          </a:xfrm>
          <a:prstGeom prst="rect"/>
          <a:noFill/>
        </p:spPr>
      </p:pic>
      <p:pic>
        <p:nvPicPr>
          <p:cNvPr id="71" name="그림 8" descr="C:/Users/it/AppData/Roaming/PolarisOffice/ETemp/11376_14732656/fImage67853689358.pn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7831455" y="4776470"/>
            <a:ext cx="1506855" cy="1205230"/>
          </a:xfrm>
          <a:prstGeom prst="rect"/>
          <a:noFill/>
        </p:spPr>
      </p:pic>
      <p:pic>
        <p:nvPicPr>
          <p:cNvPr id="72" name="그림 9" descr="C:/Users/it/AppData/Roaming/PolarisOffice/ETemp/11376_14732656/fImage69463696962.pn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37700" y="3422015"/>
            <a:ext cx="1332230" cy="880110"/>
          </a:xfrm>
          <a:prstGeom prst="rect"/>
          <a:noFill/>
        </p:spPr>
      </p:pic>
      <p:pic>
        <p:nvPicPr>
          <p:cNvPr id="73" name="그림 10" descr="C:/Users/it/AppData/Roaming/PolarisOffice/ETemp/11376_14732656/fImage29972704464.png"/>
          <p:cNvPicPr>
            <a:picLocks noChangeAspect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533890" y="4910455"/>
            <a:ext cx="1399540" cy="887095"/>
          </a:xfrm>
          <a:prstGeom prst="rect"/>
          <a:noFill/>
        </p:spPr>
      </p:pic>
      <p:pic>
        <p:nvPicPr>
          <p:cNvPr id="74" name="그림 1" descr="C:/Users/it/AppData/Roaming/PolarisOffice/ETemp/11376_14732656/fImage2274148541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23685" y="3158490"/>
            <a:ext cx="1039495" cy="1313815"/>
          </a:xfrm>
          <a:prstGeom prst="rect"/>
          <a:noFill/>
        </p:spPr>
      </p:pic>
      <p:pic>
        <p:nvPicPr>
          <p:cNvPr id="75" name="그림 2" descr="C:/Users/it/AppData/Roaming/PolarisOffice/ETemp/11376_14732656/fImage36804868467.png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75270" y="3158490"/>
            <a:ext cx="1528445" cy="1471930"/>
          </a:xfrm>
          <a:prstGeom prst="rect"/>
          <a:noFill/>
        </p:spPr>
      </p:pic>
      <p:pic>
        <p:nvPicPr>
          <p:cNvPr id="76" name="그림 3" descr="C:/Users/it/AppData/Roaming/PolarisOffice/ETemp/11376_14732656/fImage274754876334.pn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281035" y="1175385"/>
            <a:ext cx="1930400" cy="85280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3704586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1 - 8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로그인 및 회원가입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로그인, 회원가입 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회원가입 시 DB에 저장되며,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E-mail, ID 는 DB에 이미 있는 경우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중복이 불가하도록 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Cookie를 사용하여 재로그인 시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ID가 저장되어 화면에 자동으로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기입되도록 구현하였습니다.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ID와 비밀번호가 기억나지 않으면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밑의 “ID와 비밀번호를 잊으셨나요?”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버튼을 누르면 됩니다.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설명은 다음 화면에서 하겠습니다!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8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2545" y="697230"/>
            <a:ext cx="4605655" cy="2708910"/>
          </a:xfrm>
          <a:prstGeom prst="rect"/>
          <a:noFill/>
        </p:spPr>
      </p:pic>
      <p:pic>
        <p:nvPicPr>
          <p:cNvPr id="64" name="그림 8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1435" y="3566160"/>
            <a:ext cx="4596765" cy="27743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1 - 9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각종 로그인 기능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ID와 비밀번호를 잊어버린 경우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ID 찾기, 비밀번호 찾기 화면을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통해 ID는 이메일과 비밀번호,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비밀번호는 이메일과 ID를 통해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찾을 수 있도록 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비밀번호 찾기를 누를 시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비밀번호 변경 화면이 뜨며,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비밀번호를 변경하여 사용합니다.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변경 시 DB에 저장됩니다.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8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8585" y="691515"/>
            <a:ext cx="4499610" cy="2674620"/>
          </a:xfrm>
          <a:prstGeom prst="rect"/>
          <a:noFill/>
        </p:spPr>
      </p:pic>
      <p:pic>
        <p:nvPicPr>
          <p:cNvPr id="64" name="그림 8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60490" y="3515360"/>
            <a:ext cx="4507230" cy="27844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4610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첫 프로젝트를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하며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느낀점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어려운 부분도 많았지만 프로젝트를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통하여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백엔드에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이해하게 되었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이를 통하여 한 단계 발전하게 되었습니다.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배움의 재미를 알았고 각각의 기능들을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만들어가고 구현해가는 것들이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재밌게 다가왔습니다.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5" descr="C:/Users/user/AppData/Roaming/PolarisOffice/ETemp/6444_22029672/fImage8659094641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6520" y="798830"/>
            <a:ext cx="4403725" cy="51415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2. </a:t>
              </a:r>
              <a:r>
                <a:rPr lang="ko-KR" altLang="ko-KR" sz="2400" cap="none" u="sng" i="0" b="0" strike="noStrike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펀딩어플리케이션</a:t>
              </a:r>
              <a:endParaRPr lang="ko-KR" altLang="en-US" sz="2400" cap="none" u="sng" i="0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원하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받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아 볼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각각의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회원들에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받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목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충족하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 프로젝트를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진행하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판매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가능하도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록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딩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어플리케이션입니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2024. 09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03 ~ 2024. 09. 1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5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명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담당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스프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링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백엔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 구현,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4" descr="C:/Users/it/AppData/Roaming/PolarisOffice/ETemp/11376_14732656/fImage817524886500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7470" y="690880"/>
            <a:ext cx="4555490" cy="2745740"/>
          </a:xfrm>
          <a:prstGeom prst="rect"/>
          <a:noFill/>
        </p:spPr>
      </p:pic>
      <p:pic>
        <p:nvPicPr>
          <p:cNvPr id="64" name="그림 5" descr="C:/Users/it/AppData/Roaming/PolarisOffice/ETemp/11376_14732656/fImage46406489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1120" y="3624580"/>
            <a:ext cx="4552950" cy="26117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- 1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프로젝트,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로드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맵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번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프로젝트에서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GIT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P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ROJECT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R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ODE MAP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사용하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팀원들의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행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황 및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해야 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일들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표시하고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공유하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진행하였습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6" descr="C:/Users/it/AppData/Roaming/PolarisOffice/ETemp/11376_14732656/fImage1150484905724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5405" y="951865"/>
            <a:ext cx="4594225" cy="51142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15315" y="340360"/>
            <a:ext cx="11303635" cy="6462395"/>
            <a:chOff x="61531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15315" y="1887855"/>
              <a:ext cx="11303635" cy="4914900"/>
              <a:chOff x="61531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6802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1531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1814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2865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7310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9337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3532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5734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718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893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2458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구현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과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술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구현하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들어질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과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사용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기술들입니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하기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위해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카카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오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API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받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사용했습니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6364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14695" y="2156460"/>
              <a:ext cx="576580" cy="137160"/>
              <a:chOff x="581469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5475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1469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6105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14695" y="4551045"/>
              <a:ext cx="576580" cy="137160"/>
              <a:chOff x="581469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5475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1469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6105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7" descr="C:/Users/it/AppData/Roaming/PolarisOffice/ETemp/11376_14732656/fImage338054911478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3500" y="678815"/>
            <a:ext cx="4551680" cy="2363470"/>
          </a:xfrm>
          <a:prstGeom prst="rect"/>
          <a:noFill/>
        </p:spPr>
      </p:pic>
      <p:pic>
        <p:nvPicPr>
          <p:cNvPr id="64" name="그림 8" descr="C:/Users/it/AppData/Roaming/PolarisOffice/ETemp/11376_14732656/fImage5471492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4135" y="3155950"/>
            <a:ext cx="1482090" cy="1160145"/>
          </a:xfrm>
          <a:prstGeom prst="rect"/>
          <a:noFill/>
        </p:spPr>
      </p:pic>
      <p:pic>
        <p:nvPicPr>
          <p:cNvPr id="65" name="그림 9" descr="C:/Users/it/AppData/Roaming/PolarisOffice/ETemp/11376_14732656/fImage5146493696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832725" y="3159760"/>
            <a:ext cx="1544320" cy="1084580"/>
          </a:xfrm>
          <a:prstGeom prst="rect"/>
          <a:noFill/>
        </p:spPr>
      </p:pic>
      <p:pic>
        <p:nvPicPr>
          <p:cNvPr id="66" name="그림 10" descr="C:/Users/it/AppData/Roaming/PolarisOffice/ETemp/11376_14732656/fImage10656494446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14795" y="4082415"/>
            <a:ext cx="3596640" cy="1130935"/>
          </a:xfrm>
          <a:prstGeom prst="rect"/>
          <a:noFill/>
        </p:spPr>
      </p:pic>
      <p:pic>
        <p:nvPicPr>
          <p:cNvPr id="67" name="그림 11" descr="C:/Users/it/AppData/Roaming/PolarisOffice/ETemp/11376_14732656/fImage13804495570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613525" y="5212715"/>
            <a:ext cx="3723005" cy="1077595"/>
          </a:xfrm>
          <a:prstGeom prst="rect"/>
          <a:noFill/>
        </p:spPr>
      </p:pic>
      <p:pic>
        <p:nvPicPr>
          <p:cNvPr id="68" name="그림 12" descr="C:/Users/it/AppData/Roaming/PolarisOffice/ETemp/11376_14732656/fImage5424496814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40215" y="3248025"/>
            <a:ext cx="1525905" cy="9658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- 3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메인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어플리케이션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실행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장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메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화면입니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카테고리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러 원하는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카테고리별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보는것이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가능합니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한스크롤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기능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사용하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화면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속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려 모든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볼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3" descr="C:/Users/it/AppData/Roaming/PolarisOffice/ETemp/11376_14732656/fImage398303497328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7315" y="664210"/>
            <a:ext cx="2300605" cy="5598795"/>
          </a:xfrm>
          <a:prstGeom prst="rect"/>
          <a:noFill/>
        </p:spPr>
      </p:pic>
      <p:pic>
        <p:nvPicPr>
          <p:cNvPr id="64" name="그림 14" descr="C:/Users/it/AppData/Roaming/PolarisOffice/ETemp/11376_14732656/fImage3087014986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55710" y="664210"/>
            <a:ext cx="2190115" cy="5572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4. 단어 검색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기능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원하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단어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검색하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싶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은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볼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향수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”를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검색하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였을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경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향수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라는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단어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들어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모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오며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트별로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현재까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성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%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주는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기능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구현했습니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5" descr="C:/Users/it/AppData/Roaming/PolarisOffice/ETemp/11376_14732656/fImage7729749999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5730" y="654685"/>
            <a:ext cx="2282190" cy="5626735"/>
          </a:xfrm>
          <a:prstGeom prst="rect"/>
          <a:noFill/>
        </p:spPr>
      </p:pic>
      <p:pic>
        <p:nvPicPr>
          <p:cNvPr id="64" name="그림 16" descr="C:/Users/it/AppData/Roaming/PolarisOffice/ETemp/11376_14732656/fImage247161500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55710" y="654685"/>
            <a:ext cx="2216785" cy="56172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- 5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상세페이지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향수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포함한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들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중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하나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렀을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경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상세페이지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열람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후원하기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가능합니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후원하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않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경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우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원하기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활성화되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붉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보여지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경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색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보여지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눌러지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않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구현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하였습니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7" descr="C:/Users/it/AppData/Roaming/PolarisOffice/ETemp/11376_14732656/fImage319636501299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54745" y="681355"/>
            <a:ext cx="2299335" cy="5608955"/>
          </a:xfrm>
          <a:prstGeom prst="rect"/>
          <a:noFill/>
        </p:spPr>
      </p:pic>
      <p:pic>
        <p:nvPicPr>
          <p:cNvPr id="64" name="그림 18" descr="C:/Users/it/AppData/Roaming/PolarisOffice/ETemp/11376_14732656/fImage324885502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6355" y="681990"/>
            <a:ext cx="2272030" cy="55994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6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좋아요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튼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능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상세보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페이지에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본인이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마음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좋아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누르게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저장하기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가능합니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목록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들어가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본인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좋아요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DB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저장되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보여집니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9" descr="C:/Users/it/AppData/Roaming/PolarisOffice/ETemp/11376_14732656/fImage318331822482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4295" y="663575"/>
            <a:ext cx="2252345" cy="5644515"/>
          </a:xfrm>
          <a:prstGeom prst="rect"/>
          <a:noFill/>
        </p:spPr>
      </p:pic>
      <p:pic>
        <p:nvPicPr>
          <p:cNvPr id="64" name="그림 20" descr="C:/Users/it/AppData/Roaming/PolarisOffice/ETemp/11376_14732656/fImage1053728235436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75700" y="672465"/>
            <a:ext cx="2270125" cy="56356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bg1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>
            <a:grpSpLocks/>
          </p:cNvGrpSpPr>
          <p:nvPr/>
        </p:nvGrpSpPr>
        <p:grpSpPr>
          <a:xfrm rot="0"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그룹 2"/>
            <p:cNvGrpSpPr/>
            <p:nvPr/>
          </p:nvGrpSpPr>
          <p:grpSpPr>
            <a:xfrm>
              <a:off x="606425" y="1887855"/>
              <a:ext cx="11303000" cy="4914265"/>
              <a:chOff x="606425" y="1887855"/>
              <a:chExt cx="11303000" cy="4914265"/>
            </a:xfrm>
          </p:grpSpPr>
          <p:sp>
            <p:nvSpPr>
              <p:cNvPr id="58" name="모서리가 둥근 직사각형 57"/>
              <p:cNvSpPr>
                <a:spLocks/>
              </p:cNvSpPr>
              <p:nvPr/>
            </p:nvSpPr>
            <p:spPr>
              <a:xfrm rot="900000">
                <a:off x="10859135" y="4178300"/>
                <a:ext cx="1052195" cy="8775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모서리가 둥근 직사각형 58"/>
              <p:cNvSpPr>
                <a:spLocks/>
              </p:cNvSpPr>
              <p:nvPr/>
            </p:nvSpPr>
            <p:spPr>
              <a:xfrm rot="21180000">
                <a:off x="606425" y="1887855"/>
                <a:ext cx="1052195" cy="87757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모서리가 둥근 직사각형 59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0915" cy="87757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모서리가 둥근 직사각형 60"/>
              <p:cNvSpPr>
                <a:spLocks/>
              </p:cNvSpPr>
              <p:nvPr/>
            </p:nvSpPr>
            <p:spPr>
              <a:xfrm rot="21180000">
                <a:off x="619760" y="5880100"/>
                <a:ext cx="3510915" cy="87757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810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자유형 18"/>
            <p:cNvSpPr>
              <a:spLocks/>
            </p:cNvSpPr>
            <p:nvPr/>
          </p:nvSpPr>
          <p:spPr>
            <a:xfrm rot="0">
              <a:off x="664210" y="340360"/>
              <a:ext cx="10837545" cy="6262370"/>
            </a:xfrm>
            <a:custGeom>
              <a:gdLst>
                <a:gd fmla="*/ 256142 w 10836402" name="TX0"/>
                <a:gd fmla="*/ 0 h 6261102" name="TY0"/>
                <a:gd fmla="*/ 10580258 w 10836402" name="TX1"/>
                <a:gd fmla="*/ 0 h 6261102" name="TY1"/>
                <a:gd fmla="*/ 10836400 w 10836402" name="TX2"/>
                <a:gd fmla="*/ 256142 h 6261102" name="TY2"/>
                <a:gd fmla="*/ 10836400 w 10836402" name="TX3"/>
                <a:gd fmla="*/ 6004958 h 6261102" name="TY3"/>
                <a:gd fmla="*/ 10580258 w 10836402" name="TX4"/>
                <a:gd fmla="*/ 6261100 h 6261102" name="TY4"/>
                <a:gd fmla="*/ 256142 w 10836402" name="TX5"/>
                <a:gd fmla="*/ 6261100 h 6261102" name="TY5"/>
                <a:gd fmla="*/ 0 w 10836402" name="TX6"/>
                <a:gd fmla="*/ 6004958 h 6261102" name="TY6"/>
                <a:gd fmla="*/ 0 w 10836402" name="TX7"/>
                <a:gd fmla="*/ 4314765 h 6261102" name="TY7"/>
                <a:gd fmla="*/ 102126 w 10836402" name="TX8"/>
                <a:gd fmla="*/ 4314765 h 6261102" name="TY8"/>
                <a:gd fmla="*/ 279236 w 10836402" name="TX9"/>
                <a:gd fmla="*/ 4137655 h 6261102" name="TY9"/>
                <a:gd fmla="*/ 279236 w 10836402" name="TX10"/>
                <a:gd fmla="*/ 2123445 h 6261102" name="TY10"/>
                <a:gd fmla="*/ 102126 w 10836402" name="TX11"/>
                <a:gd fmla="*/ 1946335 h 6261102" name="TY11"/>
                <a:gd fmla="*/ 0 w 10836402" name="TX12"/>
                <a:gd fmla="*/ 1946335 h 6261102" name="TY12"/>
                <a:gd fmla="*/ 0 w 10836402" name="TX13"/>
                <a:gd fmla="*/ 256142 h 6261102" name="TY13"/>
                <a:gd fmla="*/ 256142 w 10836402" name="TX14"/>
                <a:gd fmla="*/ 0 h 6261102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2" h="6261102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양쪽 모서리가 둥근 사각형 26"/>
            <p:cNvSpPr>
              <a:spLocks/>
            </p:cNvSpPr>
            <p:nvPr/>
          </p:nvSpPr>
          <p:spPr>
            <a:xfrm rot="5400000">
              <a:off x="10484485" y="3302635"/>
              <a:ext cx="2369820" cy="33782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모서리가 둥근 직사각형 19"/>
            <p:cNvSpPr>
              <a:spLocks/>
            </p:cNvSpPr>
            <p:nvPr/>
          </p:nvSpPr>
          <p:spPr>
            <a:xfrm rot="0">
              <a:off x="5726430" y="340360"/>
              <a:ext cx="633095" cy="626237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양쪽 모서리가 둥근 사각형 20"/>
            <p:cNvSpPr>
              <a:spLocks/>
            </p:cNvSpPr>
            <p:nvPr/>
          </p:nvSpPr>
          <p:spPr>
            <a:xfrm rot="16200000">
              <a:off x="4148455" y="3305810"/>
              <a:ext cx="3728720" cy="33147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직사각형 61"/>
            <p:cNvSpPr>
              <a:spLocks/>
            </p:cNvSpPr>
            <p:nvPr/>
          </p:nvSpPr>
          <p:spPr>
            <a:xfrm rot="0">
              <a:off x="6263005" y="535940"/>
              <a:ext cx="4870450" cy="586613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사다리꼴 56"/>
            <p:cNvSpPr>
              <a:spLocks/>
            </p:cNvSpPr>
            <p:nvPr/>
          </p:nvSpPr>
          <p:spPr>
            <a:xfrm rot="5400000">
              <a:off x="4170045" y="2256790"/>
              <a:ext cx="6262370" cy="243014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204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직사각형 23"/>
            <p:cNvSpPr>
              <a:spLocks/>
            </p:cNvSpPr>
            <p:nvPr/>
          </p:nvSpPr>
          <p:spPr>
            <a:xfrm rot="0">
              <a:off x="1115695" y="535940"/>
              <a:ext cx="4870450" cy="586613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영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커뮤니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티 프로젝트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6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6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6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영화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련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공유하고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평가하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자유롭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소통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커뮤니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사이트입니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개발기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24. 07. 13 ~ 24. 07. 31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개발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5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명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당 파트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: 게시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페이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지 및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능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직사각형 46"/>
            <p:cNvSpPr>
              <a:spLocks/>
            </p:cNvSpPr>
            <p:nvPr/>
          </p:nvSpPr>
          <p:spPr>
            <a:xfrm rot="0">
              <a:off x="6254750" y="554355"/>
              <a:ext cx="4870450" cy="586613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5805805" y="2156460"/>
              <a:ext cx="575945" cy="136525"/>
              <a:chOff x="5805805" y="2156460"/>
              <a:chExt cx="575945" cy="136525"/>
            </a:xfrm>
          </p:grpSpPr>
          <p:sp>
            <p:nvSpPr>
              <p:cNvPr id="49" name="타원 48"/>
              <p:cNvSpPr>
                <a:spLocks/>
              </p:cNvSpPr>
              <p:nvPr/>
            </p:nvSpPr>
            <p:spPr>
              <a:xfrm rot="0">
                <a:off x="6245860" y="2156460"/>
                <a:ext cx="137795" cy="13779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타원 49"/>
              <p:cNvSpPr>
                <a:spLocks/>
              </p:cNvSpPr>
              <p:nvPr/>
            </p:nvSpPr>
            <p:spPr>
              <a:xfrm rot="0">
                <a:off x="5805805" y="2156460"/>
                <a:ext cx="137795" cy="13779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직사각형 50"/>
              <p:cNvSpPr>
                <a:spLocks/>
              </p:cNvSpPr>
              <p:nvPr/>
            </p:nvSpPr>
            <p:spPr>
              <a:xfrm rot="0">
                <a:off x="5852160" y="2196465"/>
                <a:ext cx="462915" cy="5143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>
              <a:off x="5805805" y="4551045"/>
              <a:ext cx="575945" cy="136525"/>
              <a:chOff x="5805805" y="4551045"/>
              <a:chExt cx="575945" cy="136525"/>
            </a:xfrm>
          </p:grpSpPr>
          <p:sp>
            <p:nvSpPr>
              <p:cNvPr id="53" name="타원 52"/>
              <p:cNvSpPr>
                <a:spLocks/>
              </p:cNvSpPr>
              <p:nvPr/>
            </p:nvSpPr>
            <p:spPr>
              <a:xfrm rot="0">
                <a:off x="6245860" y="4551045"/>
                <a:ext cx="137795" cy="13779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타원 53"/>
              <p:cNvSpPr>
                <a:spLocks/>
              </p:cNvSpPr>
              <p:nvPr/>
            </p:nvSpPr>
            <p:spPr>
              <a:xfrm rot="0">
                <a:off x="5805805" y="4551045"/>
                <a:ext cx="137795" cy="13779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직사각형 54"/>
              <p:cNvSpPr>
                <a:spLocks/>
              </p:cNvSpPr>
              <p:nvPr/>
            </p:nvSpPr>
            <p:spPr>
              <a:xfrm rot="0">
                <a:off x="5852160" y="4591685"/>
                <a:ext cx="462915" cy="5143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30" descr="C:/Users/it/AppData/Roaming/PolarisOffice/ETemp/18092_15058072/fImage20684933570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2550" y="2553970"/>
            <a:ext cx="4545330" cy="1753235"/>
          </a:xfrm>
          <a:prstGeom prst="rect"/>
          <a:noFill/>
        </p:spPr>
      </p:pic>
      <p:pic>
        <p:nvPicPr>
          <p:cNvPr id="64" name="그림 31" descr="C:/Users/it/AppData/Roaming/PolarisOffice/ETemp/18092_15058072/fImage40606934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5090" y="692785"/>
            <a:ext cx="4532630" cy="1731645"/>
          </a:xfrm>
          <a:prstGeom prst="rect"/>
          <a:noFill/>
        </p:spPr>
      </p:pic>
      <p:pic>
        <p:nvPicPr>
          <p:cNvPr id="65" name="그림 32" descr="C:/Users/it/AppData/Roaming/PolarisOffice/ETemp/18092_15058072/fImage123511935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3820" y="4436745"/>
            <a:ext cx="4533900" cy="1853565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691017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7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내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,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만들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확인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이며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프로젝트들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확인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임의로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만들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겠습니다.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목,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용,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금액등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등록하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본인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프로젝트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등록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있습니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21" descr="C:/Users/it/AppData/Roaming/PolarisOffice/ETemp/11376_14732656/fImage91619824239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21090" y="663575"/>
            <a:ext cx="2339340" cy="4257040"/>
          </a:xfrm>
          <a:prstGeom prst="rect"/>
          <a:noFill/>
        </p:spPr>
      </p:pic>
      <p:pic>
        <p:nvPicPr>
          <p:cNvPr id="64" name="그림 22" descr="C:/Users/it/AppData/Roaming/PolarisOffice/ETemp/11376_14732656/fImage45876825460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729980" y="4325620"/>
            <a:ext cx="2342515" cy="1972945"/>
          </a:xfrm>
          <a:prstGeom prst="rect"/>
          <a:noFill/>
        </p:spPr>
      </p:pic>
      <p:pic>
        <p:nvPicPr>
          <p:cNvPr id="65" name="그림 23" descr="C:/Users/it/AppData/Roaming/PolarisOffice/ETemp/11376_14732656/fImage74272826390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0330" y="664210"/>
            <a:ext cx="2208530" cy="5626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 rot="0"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- 8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후원하기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프로젝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후원해보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겠습니다.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후원하기를 누르면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카드정보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기입하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뜨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드의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정보등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기입하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결제하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버튼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누르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후원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완료됩니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 rot="0"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 rot="0"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24" descr="C:/Users/it/AppData/Roaming/PolarisOffice/ETemp/11376_14732656/fImage33116982715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841740" y="681990"/>
            <a:ext cx="2195195" cy="5626100"/>
          </a:xfrm>
          <a:prstGeom prst="rect"/>
          <a:noFill/>
        </p:spPr>
      </p:pic>
      <p:pic>
        <p:nvPicPr>
          <p:cNvPr id="64" name="그림 25" descr="C:/Users/it/AppData/Roaming/PolarisOffice/ETemp/11376_14732656/fImage23468982829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0805" y="681990"/>
            <a:ext cx="2272665" cy="56261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 rot="0"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- 8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환불하기 및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상담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연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결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오른쪽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밑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버튼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누르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상담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진행하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넘어가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상담사에게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진행하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환불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가능하도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록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하였습니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FI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REBASE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기능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사용하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실시간으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상담사에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내용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상담사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리액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화면으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바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진행하도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록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모든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화면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에 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있</a:t>
              </a:r>
              <a:r>
                <a:rPr lang="ko-KR" altLang="en-US" sz="1800" cap="none" b="0" strike="noStrike">
                  <a:solidFill>
                    <a:srgbClr val="FCCC00"/>
                  </a:solidFill>
                  <a:latin typeface="맑은 고딕" charset="0"/>
                  <a:ea typeface="맑은 고딕" charset="0"/>
                </a:rPr>
                <a:t>는</a:t>
              </a:r>
              <a:r>
                <a:rPr lang="ko-KR" altLang="en-US" sz="1800" cap="none" b="0" strike="noStrike">
                  <a:solidFill>
                    <a:schemeClr val="accent1">
                      <a:lumMod val="75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75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 rot="0"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 rot="0"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26" descr="C:/Users/it/AppData/Roaming/PolarisOffice/ETemp/11376_14732656/fImage97317829238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8900" y="663575"/>
            <a:ext cx="2121535" cy="5662295"/>
          </a:xfrm>
          <a:prstGeom prst="rect"/>
          <a:noFill/>
        </p:spPr>
      </p:pic>
      <p:pic>
        <p:nvPicPr>
          <p:cNvPr id="64" name="그림 27" descr="C:/Users/it/AppData/Roaming/PolarisOffice/ETemp/11376_14732656/fImage51716830742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667115" y="662940"/>
            <a:ext cx="2360295" cy="5636260"/>
          </a:xfrm>
          <a:prstGeom prst="rect"/>
          <a:noFill/>
        </p:spPr>
      </p:pic>
      <p:pic>
        <p:nvPicPr>
          <p:cNvPr id="65" name="그림 28" descr="C:/Users/it/AppData/Roaming/PolarisOffice/ETemp/11376_14732656/fImage545136831871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94785" y="5122545"/>
            <a:ext cx="1057275" cy="91948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두번째 프로젝트를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하며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느낀점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K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OTLIN을 사용하여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앱을 만드는 것을 고민하였으나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백엔드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실력을 더 늘리고 싶어서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이번 프로젝트 역시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백엔드를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맡아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진행하였습니다.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확실히 이해도가 높아졌으며,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더욱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더 성장하는 것을 느꼈습니다.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6" descr="C:/Users/user/AppData/Roaming/PolarisOffice/ETemp/6444_22029672/fImage845049478467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86830" y="749935"/>
            <a:ext cx="4613910" cy="53206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3. 비품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 관리 앱, 웹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비품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관리하는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앱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웹입니다.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출고를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확인하고 거래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처를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통해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물품을 발주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관리하는 프로젝트입니다.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GIT PROJECT, RODE MAP을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사용하여 팀원들의 진행 상황 및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해야 할 일들을 표시하고 공유하며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진행하였습니다.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개발기간 : 24. 07. 13 ~ 24. 07. 31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개발 인원 : 5명   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담당 파트 : 스프링 백엔드 서버 구현, 관리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 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DB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및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자료조사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" descr="C:/Users/user/AppData/Roaming/PolarisOffice/ETemp/6444_22029672/fImage1459598116334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5565" y="700405"/>
            <a:ext cx="4555490" cy="2750185"/>
          </a:xfrm>
          <a:prstGeom prst="rect"/>
          <a:noFill/>
        </p:spPr>
      </p:pic>
      <p:pic>
        <p:nvPicPr>
          <p:cNvPr id="64" name="그림 2" descr="C:/Users/user/AppData/Roaming/PolarisOffice/ETemp/6444_22029672/fImage230329812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6360" y="3619500"/>
            <a:ext cx="4544695" cy="2651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- 1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비품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 관리 앱, 웹</a:t>
              </a: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프로세스입니다.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클라이언트가 요구하는 대로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진행관리,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실적관리로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나누어 업무 개요를 만들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작업을 진행하였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3" descr="C:/Users/user/AppData/Roaming/PolarisOffice/ETemp/6444_22029672/fImage716428139169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6525" y="760095"/>
            <a:ext cx="4434205" cy="2590800"/>
          </a:xfrm>
          <a:prstGeom prst="rect"/>
          <a:noFill/>
        </p:spPr>
      </p:pic>
      <p:pic>
        <p:nvPicPr>
          <p:cNvPr id="64" name="그림 4" descr="C:/Users/user/AppData/Roaming/PolarisOffice/ETemp/6444_22029672/fImage10616981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6525" y="3580130"/>
            <a:ext cx="4444365" cy="263080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2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업무별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기준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업무별 기준관리의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직원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비품관리, 거래처 관리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진행하는 흐름으로 기준관리를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만들었습니다.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5" descr="C:/Users/user/AppData/Roaming/PolarisOffice/ETemp/6444_22029672/fImage1276808151478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0485" y="859790"/>
            <a:ext cx="4580255" cy="53111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606425" y="340360"/>
            <a:ext cx="11304905" cy="6463665"/>
            <a:chOff x="606425" y="340360"/>
            <a:chExt cx="11304905" cy="646366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 rot="0">
              <a:off x="606425" y="1887855"/>
              <a:ext cx="11304905" cy="4916170"/>
              <a:chOff x="606425" y="1887855"/>
              <a:chExt cx="11304905" cy="491617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업무별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진행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</a:t>
              </a: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업무별 진행관리의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Q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R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코드를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인식하여 입/출고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처리를 하고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비품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재고가 부족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구매요청을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부장이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승인을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되면 거래처에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구매 요청 메일을 발송하게 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 rot="0">
              <a:off x="5805805" y="2156460"/>
              <a:ext cx="577850" cy="138430"/>
              <a:chOff x="5805805" y="2156460"/>
              <a:chExt cx="577850" cy="13843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 rot="0">
              <a:off x="5805805" y="4551045"/>
              <a:ext cx="577850" cy="138430"/>
              <a:chOff x="5805805" y="4551045"/>
              <a:chExt cx="577850" cy="13843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2" descr="C:/Users/user/AppData/Roaming/PolarisOffice/ETemp/6444_22029672/fImage12901594393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0170" y="760095"/>
            <a:ext cx="4570095" cy="54806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606425" y="340360"/>
            <a:ext cx="11304905" cy="6463665"/>
            <a:chOff x="606425" y="340360"/>
            <a:chExt cx="11304905" cy="646366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 rot="0">
              <a:off x="606425" y="1887855"/>
              <a:ext cx="11304905" cy="4916170"/>
              <a:chOff x="606425" y="1887855"/>
              <a:chExt cx="11304905" cy="491617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-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4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업무별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실적관리</a:t>
              </a: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업무별 실적관리의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흐름도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입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출고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비품들을 일/월/년도 별로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조회가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가능하며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개인이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사용한 현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황을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확인하는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것이 가능합니다.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결제내역을 통해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구매를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신청한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물품의 승인 및 반려 여부를 확인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메인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페이지에서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출고 내역과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부족한 비품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확인하며,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부장은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직원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할 수 있습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 rot="0">
              <a:off x="5805805" y="2156460"/>
              <a:ext cx="577850" cy="138430"/>
              <a:chOff x="5805805" y="2156460"/>
              <a:chExt cx="577850" cy="13843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 rot="0">
              <a:off x="5805805" y="4551045"/>
              <a:ext cx="577850" cy="138430"/>
              <a:chOff x="5805805" y="4551045"/>
              <a:chExt cx="577850" cy="13843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3" descr="C:/Users/user/AppData/Roaming/PolarisOffice/ETemp/6444_22029672/fImage119258944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80810" y="850265"/>
            <a:ext cx="4530090" cy="53606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- 5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비품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 관리 앱</a:t>
              </a: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앱에서는 비품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조회와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결제된 내역을 확인할 수 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입고와 출고를 진행할 때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QR코드를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통하여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등록하게 하였고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등록된 비품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웹에서도 보여지도록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</a:t>
              </a: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8" descr="C:/Users/user/AppData/Roaming/PolarisOffice/ETemp/6444_22029672/fImage1694148184464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6040" y="650240"/>
            <a:ext cx="4544695" cy="3020695"/>
          </a:xfrm>
          <a:prstGeom prst="rect"/>
          <a:noFill/>
        </p:spPr>
      </p:pic>
      <p:pic>
        <p:nvPicPr>
          <p:cNvPr id="64" name="그림 9" descr="C:/Users/user/AppData/Roaming/PolarisOffice/ETemp/6444_22029672/fImage153516819570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22390" y="3829685"/>
            <a:ext cx="4518660" cy="2464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095375" y="49593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1 - 1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Use Case 및 ERD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4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페이지의 흐름도를 쉽게 보기 위해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Use Case를 만들었으며,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DataBase를 만들기 위해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ERD를 만들었습니다.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공용데이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터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API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받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아서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영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정보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불러왔습니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07785" y="703580"/>
            <a:ext cx="4530090" cy="2772410"/>
          </a:xfrm>
          <a:prstGeom prst="rect"/>
          <a:noFill/>
        </p:spPr>
      </p:pic>
      <p:pic>
        <p:nvPicPr>
          <p:cNvPr id="64" name="그림 3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0325" y="3676015"/>
            <a:ext cx="4528820" cy="26041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270" cy="6463030"/>
            <a:chOff x="606425" y="340360"/>
            <a:chExt cx="11304270" cy="646303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270" cy="4915535"/>
              <a:chOff x="606425" y="1887855"/>
              <a:chExt cx="11304270" cy="491553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- 6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 비품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재고 관리 웹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웹에서는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직원들을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관리하고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비품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,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출고 내역을 조회할 수 있으며,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부족한 재고를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관리자가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요청하고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부장이 승인하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되면 거래처에 비품을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주문하여 Q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R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코드를 생성하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고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앱으로 QR을 찍어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입고된 물품을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D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B에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저장하도록 하였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215" cy="137795"/>
              <a:chOff x="5805805" y="2156460"/>
              <a:chExt cx="577215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215" cy="137795"/>
              <a:chOff x="5805805" y="4551045"/>
              <a:chExt cx="577215" cy="137795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0" descr="C:/Users/user/AppData/Roaming/PolarisOffice/ETemp/6444_22029672/fImage1873948208145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7945" y="680085"/>
            <a:ext cx="4603115" cy="2920365"/>
          </a:xfrm>
          <a:prstGeom prst="rect"/>
          <a:noFill/>
        </p:spPr>
      </p:pic>
      <p:pic>
        <p:nvPicPr>
          <p:cNvPr id="64" name="그림 11" descr="C:/Users/user/AppData/Roaming/PolarisOffice/ETemp/6444_22029672/fImage79213821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6675" y="3700145"/>
            <a:ext cx="4594225" cy="262890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4905" cy="6463665"/>
            <a:chOff x="606425" y="340360"/>
            <a:chExt cx="11304905" cy="646366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4905" cy="4916170"/>
              <a:chOff x="606425" y="1887855"/>
              <a:chExt cx="11304905" cy="491617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4100" cy="8794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4100" cy="8794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820" cy="87947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820" cy="87947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9450" cy="6264275"/>
            </a:xfrm>
            <a:custGeom>
              <a:gdLst>
                <a:gd fmla="*/ 256142 w 10836405" name="TX0"/>
                <a:gd fmla="*/ 0 h 6261105" name="TY0"/>
                <a:gd fmla="*/ 10580258 w 10836405" name="TX1"/>
                <a:gd fmla="*/ 0 h 6261105" name="TY1"/>
                <a:gd fmla="*/ 10836400 w 10836405" name="TX2"/>
                <a:gd fmla="*/ 256142 h 6261105" name="TY2"/>
                <a:gd fmla="*/ 10836400 w 10836405" name="TX3"/>
                <a:gd fmla="*/ 6004958 h 6261105" name="TY3"/>
                <a:gd fmla="*/ 10580258 w 10836405" name="TX4"/>
                <a:gd fmla="*/ 6261100 h 6261105" name="TY4"/>
                <a:gd fmla="*/ 256142 w 10836405" name="TX5"/>
                <a:gd fmla="*/ 6261100 h 6261105" name="TY5"/>
                <a:gd fmla="*/ 0 w 10836405" name="TX6"/>
                <a:gd fmla="*/ 6004958 h 6261105" name="TY6"/>
                <a:gd fmla="*/ 0 w 10836405" name="TX7"/>
                <a:gd fmla="*/ 4314765 h 6261105" name="TY7"/>
                <a:gd fmla="*/ 102126 w 10836405" name="TX8"/>
                <a:gd fmla="*/ 4314765 h 6261105" name="TY8"/>
                <a:gd fmla="*/ 279236 w 10836405" name="TX9"/>
                <a:gd fmla="*/ 4137655 h 6261105" name="TY9"/>
                <a:gd fmla="*/ 279236 w 10836405" name="TX10"/>
                <a:gd fmla="*/ 2123445 h 6261105" name="TY10"/>
                <a:gd fmla="*/ 102126 w 10836405" name="TX11"/>
                <a:gd fmla="*/ 1946335 h 6261105" name="TY11"/>
                <a:gd fmla="*/ 0 w 10836405" name="TX12"/>
                <a:gd fmla="*/ 1946335 h 6261105" name="TY12"/>
                <a:gd fmla="*/ 0 w 10836405" name="TX13"/>
                <a:gd fmla="*/ 256142 h 6261105" name="TY13"/>
                <a:gd fmla="*/ 256142 w 10836405" name="TX14"/>
                <a:gd fmla="*/ 0 h 626110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5" h="6261105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725" cy="3397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5000" cy="626427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30625" cy="3333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2355" cy="586803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4275" cy="243205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2355" cy="586803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마지막 프로젝트를 하며...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여러가지 기술들을 사용하며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모든 능력을 키우고 싶었지만,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한가지를 깊게 이해하고 사용할 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아는 것이 더 중요하다고 생각하여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마지막 프로젝트 역시 백엔드를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담당하여 진행하였습니다.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어려웠지만 마지막인 만큼 열심히,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즐겁게 진행하였습니다.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2355" cy="586803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850" cy="138430"/>
              <a:chOff x="5805805" y="2156460"/>
              <a:chExt cx="577850" cy="13843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700" cy="13970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700" cy="13970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820" cy="5334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7850" cy="138430"/>
              <a:chOff x="5805805" y="4551045"/>
              <a:chExt cx="577850" cy="13843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700" cy="13970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700" cy="13970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820" cy="5334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20180" y="640080"/>
            <a:ext cx="4390390" cy="54603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 rot="0">
            <a:off x="606425" y="340360"/>
            <a:ext cx="11305540" cy="6464300"/>
            <a:chOff x="606425" y="340360"/>
            <a:chExt cx="11305540" cy="646430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 rot="0">
              <a:off x="606425" y="1887855"/>
              <a:ext cx="11305540" cy="4916805"/>
              <a:chOff x="606425" y="1887855"/>
              <a:chExt cx="11305540" cy="4916805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4100" cy="8794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4100" cy="87947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820" cy="87947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820" cy="87947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9450" cy="6264275"/>
            </a:xfrm>
            <a:custGeom>
              <a:gdLst>
                <a:gd fmla="*/ 256142 w 10836405" name="TX0"/>
                <a:gd fmla="*/ 0 h 6261105" name="TY0"/>
                <a:gd fmla="*/ 10580258 w 10836405" name="TX1"/>
                <a:gd fmla="*/ 0 h 6261105" name="TY1"/>
                <a:gd fmla="*/ 10836400 w 10836405" name="TX2"/>
                <a:gd fmla="*/ 256142 h 6261105" name="TY2"/>
                <a:gd fmla="*/ 10836400 w 10836405" name="TX3"/>
                <a:gd fmla="*/ 6004958 h 6261105" name="TY3"/>
                <a:gd fmla="*/ 10580258 w 10836405" name="TX4"/>
                <a:gd fmla="*/ 6261100 h 6261105" name="TY4"/>
                <a:gd fmla="*/ 256142 w 10836405" name="TX5"/>
                <a:gd fmla="*/ 6261100 h 6261105" name="TY5"/>
                <a:gd fmla="*/ 0 w 10836405" name="TX6"/>
                <a:gd fmla="*/ 6004958 h 6261105" name="TY6"/>
                <a:gd fmla="*/ 0 w 10836405" name="TX7"/>
                <a:gd fmla="*/ 4314765 h 6261105" name="TY7"/>
                <a:gd fmla="*/ 102126 w 10836405" name="TX8"/>
                <a:gd fmla="*/ 4314765 h 6261105" name="TY8"/>
                <a:gd fmla="*/ 279236 w 10836405" name="TX9"/>
                <a:gd fmla="*/ 4137655 h 6261105" name="TY9"/>
                <a:gd fmla="*/ 279236 w 10836405" name="TX10"/>
                <a:gd fmla="*/ 2123445 h 6261105" name="TY10"/>
                <a:gd fmla="*/ 102126 w 10836405" name="TX11"/>
                <a:gd fmla="*/ 1946335 h 6261105" name="TY11"/>
                <a:gd fmla="*/ 0 w 10836405" name="TX12"/>
                <a:gd fmla="*/ 1946335 h 6261105" name="TY12"/>
                <a:gd fmla="*/ 0 w 10836405" name="TX13"/>
                <a:gd fmla="*/ 256142 h 6261105" name="TY13"/>
                <a:gd fmla="*/ 256142 w 10836405" name="TX14"/>
                <a:gd fmla="*/ 0 h 6261105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5" h="6261105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725" cy="3397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5000" cy="626427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10074910" cy="586803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32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32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긴 글 읽어 주셔서 </a:t>
              </a:r>
              <a:r>
                <a:rPr lang="ko-KR" altLang="en-US" sz="32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감사합니다.</a:t>
              </a:r>
              <a:endParaRPr lang="ko-KR" altLang="en-US" sz="32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         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카멜레온처럼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어디서든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그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회사의 색깔을 저에게 입혀</a:t>
              </a:r>
              <a:endParaRPr lang="ko-KR" altLang="en-US" sz="22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      완벽하게 융화되어 열심히 하는 개발자가 되겠습니다.</a:t>
              </a:r>
              <a:endParaRPr lang="ko-KR" altLang="en-US" sz="22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      부족할 수 있지만 부족한 만큼 노력하고 발전하여</a:t>
              </a:r>
              <a:endParaRPr lang="ko-KR" altLang="en-US" sz="22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      성장하는 모습을 보여</a:t>
              </a:r>
              <a:r>
                <a:rPr lang="ko-KR" altLang="en-US" sz="22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드리겠습니다.</a:t>
              </a:r>
              <a:endParaRPr lang="ko-KR" altLang="en-US" sz="22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지원자  </a:t>
              </a:r>
              <a:r>
                <a:rPr lang="ko-KR" altLang="en-US" sz="24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  </a:t>
              </a:r>
              <a:r>
                <a:rPr lang="ko-KR" altLang="en-US" sz="36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마 </a:t>
              </a:r>
              <a:r>
                <a:rPr lang="ko-KR" altLang="en-US" sz="36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민 </a:t>
              </a:r>
              <a:r>
                <a:rPr lang="ko-KR" altLang="en-US" sz="36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수</a:t>
              </a:r>
              <a:endParaRPr lang="ko-KR" altLang="en-US" sz="3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도형 6"/>
          <p:cNvSpPr>
            <a:spLocks/>
          </p:cNvSpPr>
          <p:nvPr/>
        </p:nvSpPr>
        <p:spPr>
          <a:xfrm rot="0">
            <a:off x="9660890" y="3900170"/>
            <a:ext cx="1310005" cy="1320165"/>
          </a:xfrm>
          <a:prstGeom prst="ellipse"/>
          <a:solidFill>
            <a:srgbClr val="C0E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3" name="도형 7"/>
          <p:cNvSpPr>
            <a:spLocks/>
          </p:cNvSpPr>
          <p:nvPr/>
        </p:nvSpPr>
        <p:spPr>
          <a:xfrm rot="0">
            <a:off x="8769985" y="5200015"/>
            <a:ext cx="890905" cy="850265"/>
          </a:xfrm>
          <a:prstGeom prst="ellipse"/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1 - 2. 메인 페이지 및 화면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프로젝트의 첫 화면인 메인페이지입니다.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케러셀을 사용하여 전체 영화 포스터를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자동적으로 넘어가게 하여 전시하였고,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커뮤니티 내 등록된 영화 중에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랜덤으로 3개의 포스터가 표시됩니다.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밑으로 스크롤 시 카테고리별 게시판의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조회수가 높은 상위 3개의 게시물이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표시되도록 구현하였습니다.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공용데이터 API를 사용하여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영화 정보를 담았습니다.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8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2555" y="753110"/>
            <a:ext cx="4445000" cy="2432685"/>
          </a:xfrm>
          <a:prstGeom prst="rect"/>
          <a:noFill/>
        </p:spPr>
      </p:pic>
      <p:pic>
        <p:nvPicPr>
          <p:cNvPr id="64" name="그림 8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0650" y="3371850"/>
            <a:ext cx="4446905" cy="283908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1 - 3. 게시판 기능 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CRUD를 이용하여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게시판에 회원제를 통한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글 작성, 글 읽기, 글 수정, 글 삭제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기능을 구현했습니다.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회원만 여러 기능이 가능하며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회원이 아니라면 검색과 읽기만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가능하도록 구현하였습니다.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카테고리를 선택하고 검색하는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기능 또한 추가하였습니다.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7850" cy="137795"/>
              <a:chOff x="5805805" y="2156460"/>
              <a:chExt cx="577850" cy="137795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57315" y="701040"/>
            <a:ext cx="4490720" cy="2512060"/>
          </a:xfrm>
          <a:prstGeom prst="rect"/>
          <a:noFill/>
        </p:spPr>
      </p:pic>
      <p:pic>
        <p:nvPicPr>
          <p:cNvPr id="64" name="그림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62395" y="3364865"/>
            <a:ext cx="4495800" cy="28555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1 - 4. 게시판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상세보기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게시글은 회원이 아닌 일반 방문자도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보는 것이 가능합니다.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게시글을 작성하려면 회원이어야 하며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로그인이 필요합니다.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7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2230" y="695960"/>
            <a:ext cx="4585970" cy="2639695"/>
          </a:xfrm>
          <a:prstGeom prst="rect"/>
          <a:noFill/>
        </p:spPr>
      </p:pic>
      <p:pic>
        <p:nvPicPr>
          <p:cNvPr id="64" name="그림 7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96355" y="3486150"/>
            <a:ext cx="4601845" cy="27946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3465" cy="87884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2185" cy="878840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815" cy="6263640"/>
            </a:xfrm>
            <a:custGeom>
              <a:gdLst>
                <a:gd fmla="*/ 256142 w 10836404" name="TX0"/>
                <a:gd fmla="*/ 0 h 6261104" name="TY0"/>
                <a:gd fmla="*/ 10580258 w 10836404" name="TX1"/>
                <a:gd fmla="*/ 0 h 6261104" name="TY1"/>
                <a:gd fmla="*/ 10836400 w 10836404" name="TX2"/>
                <a:gd fmla="*/ 256142 h 6261104" name="TY2"/>
                <a:gd fmla="*/ 10836400 w 10836404" name="TX3"/>
                <a:gd fmla="*/ 6004958 h 6261104" name="TY3"/>
                <a:gd fmla="*/ 10580258 w 10836404" name="TX4"/>
                <a:gd fmla="*/ 6261100 h 6261104" name="TY4"/>
                <a:gd fmla="*/ 256142 w 10836404" name="TX5"/>
                <a:gd fmla="*/ 6261100 h 6261104" name="TY5"/>
                <a:gd fmla="*/ 0 w 10836404" name="TX6"/>
                <a:gd fmla="*/ 6004958 h 6261104" name="TY6"/>
                <a:gd fmla="*/ 0 w 10836404" name="TX7"/>
                <a:gd fmla="*/ 4314765 h 6261104" name="TY7"/>
                <a:gd fmla="*/ 102126 w 10836404" name="TX8"/>
                <a:gd fmla="*/ 4314765 h 6261104" name="TY8"/>
                <a:gd fmla="*/ 279236 w 10836404" name="TX9"/>
                <a:gd fmla="*/ 4137655 h 6261104" name="TY9"/>
                <a:gd fmla="*/ 279236 w 10836404" name="TX10"/>
                <a:gd fmla="*/ 2123445 h 6261104" name="TY10"/>
                <a:gd fmla="*/ 102126 w 10836404" name="TX11"/>
                <a:gd fmla="*/ 1946335 h 6261104" name="TY11"/>
                <a:gd fmla="*/ 0 w 10836404" name="TX12"/>
                <a:gd fmla="*/ 1946335 h 6261104" name="TY12"/>
                <a:gd fmla="*/ 0 w 10836404" name="TX13"/>
                <a:gd fmla="*/ 256142 h 6261104" name="TY13"/>
                <a:gd fmla="*/ 256142 w 10836404" name="TX14"/>
                <a:gd fmla="*/ 0 h 6261104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4" h="6261104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1090" cy="3390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4365" cy="6263640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990" cy="33274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640" cy="2431415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025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1 - 5.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영화 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게시판 기능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영화 정보를 보는 게시판입니다.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영화 정보를 열람하는 것은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회원이 아니더라도 확인이 가능합니다.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영화 게시판 역시 카테고리를 사용하여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검색이 가능하도록 구현하였습니다.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720" cy="5867400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9065" cy="139065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9065" cy="139065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4185" cy="52705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7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16040" y="701675"/>
            <a:ext cx="4561840" cy="2704465"/>
          </a:xfrm>
          <a:prstGeom prst="rect"/>
          <a:noFill/>
        </p:spPr>
      </p:pic>
      <p:pic>
        <p:nvPicPr>
          <p:cNvPr id="64" name="그림 7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42710" y="3565525"/>
            <a:ext cx="4545330" cy="27152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26745" y="280035"/>
            <a:ext cx="11303635" cy="6462395"/>
            <a:chOff x="626745" y="280035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26745" y="1827530"/>
              <a:ext cx="11303635" cy="4914900"/>
              <a:chOff x="626745" y="1827530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79455" y="411797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26745" y="182753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29575" y="586613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40080" y="581977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84530" y="280035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504805" y="3242310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46750" y="280035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68775" y="3245485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83325" y="47561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90365" y="2196465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36015" y="47561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1 - 6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영화 정보 상세보기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영화 게시판에서 영화를 누를 시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상세보기 페이지로 들어옵니다.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회원만이 평점을 부여하고 한줄평을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남기는 것이 가능하며,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수정 및 삭제도 가능합니다.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북마크 기능을 구현하였으며,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마이페이지를 통해 확인이 가능합니다.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75070" y="49403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26125" y="2096135"/>
              <a:ext cx="576580" cy="137160"/>
              <a:chOff x="5826125" y="2096135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66180" y="209613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26125" y="209613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72480" y="2136140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26125" y="4490720"/>
              <a:ext cx="576580" cy="137160"/>
              <a:chOff x="5826125" y="4490720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66180" y="449072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26125" y="449072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72480" y="4531360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7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2555" y="711200"/>
            <a:ext cx="4425315" cy="2524760"/>
          </a:xfrm>
          <a:prstGeom prst="rect"/>
          <a:noFill/>
        </p:spPr>
      </p:pic>
      <p:pic>
        <p:nvPicPr>
          <p:cNvPr id="64" name="그림 7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73190" y="3344545"/>
            <a:ext cx="2771775" cy="2725420"/>
          </a:xfrm>
          <a:prstGeom prst="rect"/>
          <a:noFill/>
        </p:spPr>
      </p:pic>
      <p:sp>
        <p:nvSpPr>
          <p:cNvPr id="65" name="도형 76"/>
          <p:cNvSpPr>
            <a:spLocks/>
          </p:cNvSpPr>
          <p:nvPr/>
        </p:nvSpPr>
        <p:spPr>
          <a:xfrm rot="0">
            <a:off x="9304655" y="3345180"/>
            <a:ext cx="1713230" cy="2694940"/>
          </a:xfrm>
          <a:prstGeom prst="rect"/>
          <a:solidFill>
            <a:schemeClr val="bg1"/>
          </a:solidFill>
          <a:ln>
            <a:noFill/>
            <a:prstDash/>
          </a:ln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보느라 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힘드시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죠?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600" cap="none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cap="none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눈 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지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압 한 번</a:t>
            </a:r>
            <a:endParaRPr lang="ko-KR" altLang="en-US" sz="1600" cap="none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l" fontAlgn="auto" defTabSz="9144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하시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고 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가세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요!</a:t>
            </a:r>
            <a:r>
              <a:rPr lang="ko-KR" altLang="en-US" sz="16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!</a:t>
            </a:r>
            <a:endParaRPr lang="ko-KR" altLang="en-US" sz="1600" cap="none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>
          <a:xfrm>
            <a:off x="606425" y="340360"/>
            <a:ext cx="11303635" cy="6462395"/>
            <a:chOff x="606425" y="340360"/>
            <a:chExt cx="11303635" cy="6462395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>
            <a:xfrm>
              <a:off x="606425" y="1887855"/>
              <a:ext cx="11303635" cy="4914900"/>
              <a:chOff x="606425" y="1887855"/>
              <a:chExt cx="11303635" cy="4914900"/>
            </a:xfrm>
          </p:grpSpPr>
          <p:sp>
            <p:nvSpPr>
              <p:cNvPr id="58" name="Rect 0"/>
              <p:cNvSpPr>
                <a:spLocks/>
              </p:cNvSpPr>
              <p:nvPr/>
            </p:nvSpPr>
            <p:spPr>
              <a:xfrm rot="900000">
                <a:off x="10859135" y="4178300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/>
              <p:cNvSpPr>
                <a:spLocks/>
              </p:cNvSpPr>
              <p:nvPr/>
            </p:nvSpPr>
            <p:spPr>
              <a:xfrm rot="21180000">
                <a:off x="606425" y="1887855"/>
                <a:ext cx="1052830" cy="878205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/>
              <p:cNvSpPr>
                <a:spLocks/>
              </p:cNvSpPr>
              <p:nvPr/>
            </p:nvSpPr>
            <p:spPr>
              <a:xfrm rot="360000" flipH="1">
                <a:off x="8009255" y="5926455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/>
              <p:cNvSpPr>
                <a:spLocks/>
              </p:cNvSpPr>
              <p:nvPr/>
            </p:nvSpPr>
            <p:spPr>
              <a:xfrm rot="21180000">
                <a:off x="619760" y="5880100"/>
                <a:ext cx="3511550" cy="878205"/>
              </a:xfrm>
              <a:prstGeom prst="roundRect">
                <a:avLst>
                  <a:gd name="adj" fmla="val 45653"/>
                </a:avLst>
              </a:prstGeom>
              <a:solidFill>
                <a:schemeClr val="tx1">
                  <a:alpha val="51025"/>
                </a:schemeClr>
              </a:solidFill>
              <a:ln>
                <a:noFill/>
                <a:prstDash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9" name="Rect 0"/>
            <p:cNvSpPr>
              <a:spLocks/>
            </p:cNvSpPr>
            <p:nvPr/>
          </p:nvSpPr>
          <p:spPr>
            <a:xfrm rot="0">
              <a:off x="664210" y="340360"/>
              <a:ext cx="10838180" cy="6263005"/>
            </a:xfrm>
            <a:custGeom>
              <a:gdLst>
                <a:gd fmla="*/ 256142 w 10836403" name="TX0"/>
                <a:gd fmla="*/ 0 h 6261103" name="TY0"/>
                <a:gd fmla="*/ 10580258 w 10836403" name="TX1"/>
                <a:gd fmla="*/ 0 h 6261103" name="TY1"/>
                <a:gd fmla="*/ 10836400 w 10836403" name="TX2"/>
                <a:gd fmla="*/ 256142 h 6261103" name="TY2"/>
                <a:gd fmla="*/ 10836400 w 10836403" name="TX3"/>
                <a:gd fmla="*/ 6004958 h 6261103" name="TY3"/>
                <a:gd fmla="*/ 10580258 w 10836403" name="TX4"/>
                <a:gd fmla="*/ 6261100 h 6261103" name="TY4"/>
                <a:gd fmla="*/ 256142 w 10836403" name="TX5"/>
                <a:gd fmla="*/ 6261100 h 6261103" name="TY5"/>
                <a:gd fmla="*/ 0 w 10836403" name="TX6"/>
                <a:gd fmla="*/ 6004958 h 6261103" name="TY6"/>
                <a:gd fmla="*/ 0 w 10836403" name="TX7"/>
                <a:gd fmla="*/ 4314765 h 6261103" name="TY7"/>
                <a:gd fmla="*/ 102126 w 10836403" name="TX8"/>
                <a:gd fmla="*/ 4314765 h 6261103" name="TY8"/>
                <a:gd fmla="*/ 279236 w 10836403" name="TX9"/>
                <a:gd fmla="*/ 4137655 h 6261103" name="TY9"/>
                <a:gd fmla="*/ 279236 w 10836403" name="TX10"/>
                <a:gd fmla="*/ 2123445 h 6261103" name="TY10"/>
                <a:gd fmla="*/ 102126 w 10836403" name="TX11"/>
                <a:gd fmla="*/ 1946335 h 6261103" name="TY11"/>
                <a:gd fmla="*/ 0 w 10836403" name="TX12"/>
                <a:gd fmla="*/ 1946335 h 6261103" name="TY12"/>
                <a:gd fmla="*/ 0 w 10836403" name="TX13"/>
                <a:gd fmla="*/ 256142 h 6261103" name="TY13"/>
                <a:gd fmla="*/ 256142 w 10836403" name="TX14"/>
                <a:gd fmla="*/ 0 h 6261103" name="TY14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  <a:cxn ang="0">
                  <a:pos x="TX13" y="TY13"/>
                </a:cxn>
                <a:cxn ang="0">
                  <a:pos x="TX14" y="TY14"/>
                </a:cxn>
              </a:cxnLst>
              <a:rect l="l" t="t" r="r" b="b"/>
              <a:pathLst>
                <a:path w="10836403" h="6261103">
                  <a:moveTo>
                    <a:pt x="256142" y="0"/>
                  </a:moveTo>
                  <a:lnTo>
                    <a:pt x="10580258" y="0"/>
                  </a:lnTo>
                  <a:cubicBezTo>
                    <a:pt x="10721721" y="0"/>
                    <a:pt x="10836400" y="114679"/>
                    <a:pt x="10836400" y="256142"/>
                  </a:cubicBezTo>
                  <a:lnTo>
                    <a:pt x="10836400" y="6004958"/>
                  </a:lnTo>
                  <a:cubicBezTo>
                    <a:pt x="10836400" y="6146421"/>
                    <a:pt x="10721721" y="6261100"/>
                    <a:pt x="10580258" y="6261100"/>
                  </a:cubicBezTo>
                  <a:lnTo>
                    <a:pt x="256142" y="6261100"/>
                  </a:lnTo>
                  <a:cubicBezTo>
                    <a:pt x="114679" y="6261100"/>
                    <a:pt x="0" y="6146421"/>
                    <a:pt x="0" y="6004958"/>
                  </a:cubicBezTo>
                  <a:lnTo>
                    <a:pt x="0" y="4314765"/>
                  </a:lnTo>
                  <a:lnTo>
                    <a:pt x="102126" y="4314765"/>
                  </a:lnTo>
                  <a:cubicBezTo>
                    <a:pt x="199941" y="4314765"/>
                    <a:pt x="279236" y="4235470"/>
                    <a:pt x="279236" y="4137655"/>
                  </a:cubicBezTo>
                  <a:lnTo>
                    <a:pt x="279236" y="2123445"/>
                  </a:lnTo>
                  <a:cubicBezTo>
                    <a:pt x="279236" y="2025630"/>
                    <a:pt x="199941" y="1946335"/>
                    <a:pt x="102126" y="1946335"/>
                  </a:cubicBezTo>
                  <a:lnTo>
                    <a:pt x="0" y="1946335"/>
                  </a:lnTo>
                  <a:lnTo>
                    <a:pt x="0" y="256142"/>
                  </a:lnTo>
                  <a:cubicBezTo>
                    <a:pt x="0" y="114679"/>
                    <a:pt x="114679" y="0"/>
                    <a:pt x="25614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Rect 0"/>
            <p:cNvSpPr>
              <a:spLocks/>
            </p:cNvSpPr>
            <p:nvPr/>
          </p:nvSpPr>
          <p:spPr>
            <a:xfrm rot="5400000">
              <a:off x="10484485" y="3302635"/>
              <a:ext cx="2370455" cy="3384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Rect 0"/>
            <p:cNvSpPr>
              <a:spLocks/>
            </p:cNvSpPr>
            <p:nvPr/>
          </p:nvSpPr>
          <p:spPr>
            <a:xfrm rot="0">
              <a:off x="5726430" y="340360"/>
              <a:ext cx="633730" cy="6263005"/>
            </a:xfrm>
            <a:prstGeom prst="roundRect">
              <a:avLst>
                <a:gd name="adj" fmla="val 0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/>
            <p:cNvSpPr>
              <a:spLocks/>
            </p:cNvSpPr>
            <p:nvPr/>
          </p:nvSpPr>
          <p:spPr>
            <a:xfrm rot="16200000">
              <a:off x="4148455" y="3305810"/>
              <a:ext cx="3729355" cy="3321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>
                <a:lumMod val="75000"/>
                <a:lumOff val="0"/>
              </a:schemeClr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2" name="Rect 0"/>
            <p:cNvSpPr>
              <a:spLocks/>
            </p:cNvSpPr>
            <p:nvPr/>
          </p:nvSpPr>
          <p:spPr>
            <a:xfrm rot="0">
              <a:off x="626300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>
              <a:spLocks/>
            </p:cNvSpPr>
            <p:nvPr/>
          </p:nvSpPr>
          <p:spPr>
            <a:xfrm rot="5400000">
              <a:off x="4170045" y="2256790"/>
              <a:ext cx="6263005" cy="2430780"/>
            </a:xfrm>
            <a:prstGeom prst="trapezoid">
              <a:avLst>
                <a:gd name="adj" fmla="val 8267"/>
              </a:avLst>
            </a:prstGeom>
            <a:solidFill>
              <a:schemeClr val="accent1">
                <a:lumMod val="75000"/>
                <a:lumOff val="0"/>
                <a:alpha val="51810"/>
              </a:schemeClr>
            </a:solidFill>
            <a:ln>
              <a:noFill/>
              <a:prstDash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/>
            <p:cNvSpPr>
              <a:spLocks/>
            </p:cNvSpPr>
            <p:nvPr/>
          </p:nvSpPr>
          <p:spPr>
            <a:xfrm rot="0">
              <a:off x="1115695" y="535940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1 - 7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.</a:t>
              </a:r>
              <a:r>
                <a:rPr lang="ko-KR" altLang="en-US" sz="2400" cap="none" u="sng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마이페이지 기능</a:t>
              </a: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u="sng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로그인 한 유저는 마이페이지를  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통하여 본인이 등록한 게시글,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댓글, 좋아요한 게시글,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북마크한 영화 목록을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800" cap="none" b="0" strike="noStrike">
                  <a:solidFill>
                    <a:schemeClr val="accent1">
                      <a:lumMod val="50000"/>
                      <a:lumOff val="0"/>
                    </a:schemeClr>
                  </a:solidFill>
                  <a:latin typeface="맑은 고딕" charset="0"/>
                  <a:ea typeface="맑은 고딕" charset="0"/>
                </a:rPr>
                <a:t>         볼 수 있습니다.</a:t>
              </a: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accent1">
                    <a:lumMod val="50000"/>
                    <a:lumOff val="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24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/>
            <p:cNvSpPr>
              <a:spLocks/>
            </p:cNvSpPr>
            <p:nvPr/>
          </p:nvSpPr>
          <p:spPr>
            <a:xfrm rot="0">
              <a:off x="6254750" y="554355"/>
              <a:ext cx="4871085" cy="5866765"/>
            </a:xfrm>
            <a:prstGeom prst="rect"/>
            <a:solidFill>
              <a:schemeClr val="bg1"/>
            </a:solidFill>
            <a:ln>
              <a:noFill/>
              <a:prstDash/>
            </a:ln>
            <a:effectLst>
              <a:outerShdw sx="100000" sy="100000" blurRad="50800" dist="38100" dir="2700000" rotWithShape="0" algn="tl">
                <a:srgbClr val="000000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fontAlgn="auto" defTabSz="914400" ea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cap="none" b="0" strike="noStrike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8" name="Group 5"/>
            <p:cNvGrpSpPr>
              <a:grpSpLocks/>
            </p:cNvGrpSpPr>
            <p:nvPr/>
          </p:nvGrpSpPr>
          <p:grpSpPr>
            <a:xfrm>
              <a:off x="5805805" y="2156460"/>
              <a:ext cx="576580" cy="137160"/>
              <a:chOff x="5805805" y="2156460"/>
              <a:chExt cx="576580" cy="137160"/>
            </a:xfrm>
          </p:grpSpPr>
          <p:sp>
            <p:nvSpPr>
              <p:cNvPr id="49" name="Rect 0"/>
              <p:cNvSpPr>
                <a:spLocks/>
              </p:cNvSpPr>
              <p:nvPr/>
            </p:nvSpPr>
            <p:spPr>
              <a:xfrm rot="0">
                <a:off x="6245860" y="2156460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/>
              <p:cNvSpPr>
                <a:spLocks/>
              </p:cNvSpPr>
              <p:nvPr/>
            </p:nvSpPr>
            <p:spPr>
              <a:xfrm rot="0">
                <a:off x="5805805" y="2156460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/>
              <p:cNvSpPr>
                <a:spLocks/>
              </p:cNvSpPr>
              <p:nvPr/>
            </p:nvSpPr>
            <p:spPr>
              <a:xfrm rot="0">
                <a:off x="5852160" y="219646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2" name="Group 5"/>
            <p:cNvGrpSpPr>
              <a:grpSpLocks/>
            </p:cNvGrpSpPr>
            <p:nvPr/>
          </p:nvGrpSpPr>
          <p:grpSpPr>
            <a:xfrm>
              <a:off x="5805805" y="4551045"/>
              <a:ext cx="576580" cy="137160"/>
              <a:chOff x="5805805" y="4551045"/>
              <a:chExt cx="576580" cy="137160"/>
            </a:xfrm>
          </p:grpSpPr>
          <p:sp>
            <p:nvSpPr>
              <p:cNvPr id="53" name="Rect 0"/>
              <p:cNvSpPr>
                <a:spLocks/>
              </p:cNvSpPr>
              <p:nvPr/>
            </p:nvSpPr>
            <p:spPr>
              <a:xfrm rot="0">
                <a:off x="6245860" y="4551045"/>
                <a:ext cx="138430" cy="138430"/>
              </a:xfrm>
              <a:prstGeom prst="ellipse"/>
              <a:solidFill>
                <a:schemeClr val="tx1">
                  <a:lumMod val="65000"/>
                  <a:lumOff val="35000"/>
                </a:schemeClr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/>
              <p:cNvSpPr>
                <a:spLocks/>
              </p:cNvSpPr>
              <p:nvPr/>
            </p:nvSpPr>
            <p:spPr>
              <a:xfrm rot="0">
                <a:off x="5805805" y="4551045"/>
                <a:ext cx="138430" cy="138430"/>
              </a:xfrm>
              <a:prstGeom prst="ellipse"/>
              <a:solidFill>
                <a:srgbClr val="83603D"/>
              </a:soli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/>
              <p:cNvSpPr>
                <a:spLocks/>
              </p:cNvSpPr>
              <p:nvPr/>
            </p:nvSpPr>
            <p:spPr>
              <a:xfrm rot="0">
                <a:off x="5852160" y="4591685"/>
                <a:ext cx="463550" cy="52070"/>
              </a:xfrm>
              <a:prstGeom prst="rect"/>
              <a:gradFill rotWithShape="1">
                <a:gsLst>
                  <a:gs pos="0">
                    <a:schemeClr val="bg1">
                      <a:satMod val="115000"/>
                      <a:shade val="30000"/>
                    </a:schemeClr>
                  </a:gs>
                  <a:gs pos="50000">
                    <a:schemeClr val="bg1">
                      <a:satMod val="115000"/>
                      <a:shade val="67500"/>
                    </a:schemeClr>
                  </a:gs>
                  <a:gs pos="100000">
                    <a:schemeClr val="bg1">
                      <a:satMod val="115000"/>
                      <a:shade val="100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numCol="1" vert="horz" anchor="ctr">
                <a:noAutofit/>
              </a:bodyPr>
              <a:lstStyle/>
              <a:p>
                <a:pPr marL="0" indent="0" algn="ctr" fontAlgn="auto" defTabSz="914400" eaLnBrk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 cap="none" b="0" strike="noStrike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63" name="그림 7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0010" y="702945"/>
            <a:ext cx="4537710" cy="1601470"/>
          </a:xfrm>
          <a:prstGeom prst="rect"/>
          <a:noFill/>
        </p:spPr>
      </p:pic>
      <p:pic>
        <p:nvPicPr>
          <p:cNvPr id="64" name="그림 7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3185" y="2403475"/>
            <a:ext cx="4525010" cy="1933575"/>
          </a:xfrm>
          <a:prstGeom prst="rect"/>
          <a:noFill/>
        </p:spPr>
      </p:pic>
      <p:pic>
        <p:nvPicPr>
          <p:cNvPr id="65" name="그림 8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432550" y="4446905"/>
            <a:ext cx="4555490" cy="18535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32</Pages>
  <Paragraphs>3</Paragraphs>
  <Words>11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story604604</dc:creator>
  <cp:lastModifiedBy>story1547</cp:lastModifiedBy>
  <dc:title>file template</dc:title>
  <cp:version>10.105.228.52576</cp:version>
  <dcterms:modified xsi:type="dcterms:W3CDTF">2018-10-29T03:34:56Z</dcterms:modified>
</cp:coreProperties>
</file>